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handoutMasterIdLst>
    <p:handoutMasterId r:id="rId12"/>
  </p:handoutMasterIdLst>
  <p:sldIdLst>
    <p:sldId id="256" r:id="rId5"/>
    <p:sldId id="267" r:id="rId6"/>
    <p:sldId id="273" r:id="rId7"/>
    <p:sldId id="274" r:id="rId8"/>
    <p:sldId id="275" r:id="rId9"/>
    <p:sldId id="269" r:id="rId10"/>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438"/>
    <a:srgbClr val="F169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40" autoAdjust="0"/>
    <p:restoredTop sz="94660"/>
  </p:normalViewPr>
  <p:slideViewPr>
    <p:cSldViewPr snapToGrid="0">
      <p:cViewPr varScale="1">
        <p:scale>
          <a:sx n="87" d="100"/>
          <a:sy n="87" d="100"/>
        </p:scale>
        <p:origin x="480" y="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1D37524-A6E0-43F0-A07D-D3BAE6312C18}" type="datetimeFigureOut">
              <a:rPr lang="fr-FR" smtClean="0"/>
              <a:t>20/09/2022</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F6B05AB-B4D9-4AB1-9D81-5AEAC9068A3E}" type="slidenum">
              <a:rPr lang="fr-FR" smtClean="0"/>
              <a:t>‹N°›</a:t>
            </a:fld>
            <a:endParaRPr lang="fr-FR"/>
          </a:p>
        </p:txBody>
      </p:sp>
    </p:spTree>
    <p:extLst>
      <p:ext uri="{BB962C8B-B14F-4D97-AF65-F5344CB8AC3E}">
        <p14:creationId xmlns:p14="http://schemas.microsoft.com/office/powerpoint/2010/main" val="1991501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624C8C2-9F3F-4247-8D84-2EE03B13E729}" type="datetimeFigureOut">
              <a:rPr lang="fr-FR" smtClean="0"/>
              <a:t>20/09/2022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6E27120-89A9-453B-B8FF-9CAF779F49C1}" type="slidenum">
              <a:rPr lang="fr-FR" smtClean="0"/>
              <a:t>‹N°›</a:t>
            </a:fld>
            <a:endParaRPr lang="fr-FR"/>
          </a:p>
        </p:txBody>
      </p:sp>
    </p:spTree>
    <p:extLst>
      <p:ext uri="{BB962C8B-B14F-4D97-AF65-F5344CB8AC3E}">
        <p14:creationId xmlns:p14="http://schemas.microsoft.com/office/powerpoint/2010/main" val="204590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E5723297-BF0D-4002-93F6-148E41C5AA13}" type="datetimeFigureOut">
              <a:rPr lang="fr-FR" smtClean="0"/>
              <a:t>20/09/2022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1054035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723297-BF0D-4002-93F6-148E41C5AA13}" type="datetimeFigureOut">
              <a:rPr lang="fr-FR" smtClean="0"/>
              <a:t>20/09/2022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3979576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723297-BF0D-4002-93F6-148E41C5AA13}" type="datetimeFigureOut">
              <a:rPr lang="fr-FR" smtClean="0"/>
              <a:t>20/09/2022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2946033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723297-BF0D-4002-93F6-148E41C5AA13}" type="datetimeFigureOut">
              <a:rPr lang="fr-FR" smtClean="0"/>
              <a:t>20/09/2022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38792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E5723297-BF0D-4002-93F6-148E41C5AA13}" type="datetimeFigureOut">
              <a:rPr lang="fr-FR" smtClean="0"/>
              <a:t>20/09/2022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4262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5723297-BF0D-4002-93F6-148E41C5AA13}" type="datetimeFigureOut">
              <a:rPr lang="fr-FR" smtClean="0"/>
              <a:t>20/09/2022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301889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5723297-BF0D-4002-93F6-148E41C5AA13}" type="datetimeFigureOut">
              <a:rPr lang="fr-FR" smtClean="0"/>
              <a:t>20/09/2022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3856360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5723297-BF0D-4002-93F6-148E41C5AA13}" type="datetimeFigureOut">
              <a:rPr lang="fr-FR" smtClean="0"/>
              <a:t>20/09/2022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847039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5723297-BF0D-4002-93F6-148E41C5AA13}" type="datetimeFigureOut">
              <a:rPr lang="fr-FR" smtClean="0"/>
              <a:t>20/09/2022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136632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5723297-BF0D-4002-93F6-148E41C5AA13}" type="datetimeFigureOut">
              <a:rPr lang="fr-FR" smtClean="0"/>
              <a:t>20/09/2022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1435698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5723297-BF0D-4002-93F6-148E41C5AA13}" type="datetimeFigureOut">
              <a:rPr lang="fr-FR" smtClean="0"/>
              <a:t>20/09/2022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5447F7-D524-4C9C-ACD0-1D38337C637D}" type="slidenum">
              <a:rPr lang="fr-FR" smtClean="0"/>
              <a:t>‹N°›</a:t>
            </a:fld>
            <a:endParaRPr lang="fr-FR"/>
          </a:p>
        </p:txBody>
      </p:sp>
    </p:spTree>
    <p:extLst>
      <p:ext uri="{BB962C8B-B14F-4D97-AF65-F5344CB8AC3E}">
        <p14:creationId xmlns:p14="http://schemas.microsoft.com/office/powerpoint/2010/main" val="2189415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23297-BF0D-4002-93F6-148E41C5AA13}" type="datetimeFigureOut">
              <a:rPr lang="fr-FR" smtClean="0"/>
              <a:t>20/09/2022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447F7-D524-4C9C-ACD0-1D38337C637D}" type="slidenum">
              <a:rPr lang="fr-FR" smtClean="0"/>
              <a:t>‹N°›</a:t>
            </a:fld>
            <a:endParaRPr lang="fr-FR"/>
          </a:p>
        </p:txBody>
      </p:sp>
    </p:spTree>
    <p:extLst>
      <p:ext uri="{BB962C8B-B14F-4D97-AF65-F5344CB8AC3E}">
        <p14:creationId xmlns:p14="http://schemas.microsoft.com/office/powerpoint/2010/main" val="2984386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2116385" y="0"/>
            <a:ext cx="382133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defRPr/>
            </a:pPr>
            <a:r>
              <a:rPr lang="fr-FR" altLang="fr-FR" sz="8000" b="1" cap="all" dirty="0">
                <a:solidFill>
                  <a:srgbClr val="ED4438"/>
                </a:solidFill>
                <a:latin typeface="+mn-lt"/>
                <a:ea typeface="Source Sans Pro" panose="020B0503030403020204" pitchFamily="34" charset="0"/>
              </a:rPr>
              <a:t>Partage</a:t>
            </a:r>
            <a:endParaRPr lang="fr-FR" altLang="fr-FR" dirty="0">
              <a:latin typeface="+mn-lt"/>
              <a:ea typeface="Source Sans Pro" panose="020B0503030403020204" pitchFamily="34" charset="0"/>
            </a:endParaRPr>
          </a:p>
        </p:txBody>
      </p:sp>
      <p:sp>
        <p:nvSpPr>
          <p:cNvPr id="3" name="ZoneTexte 2"/>
          <p:cNvSpPr txBox="1"/>
          <p:nvPr/>
        </p:nvSpPr>
        <p:spPr>
          <a:xfrm>
            <a:off x="2116385" y="975897"/>
            <a:ext cx="3890270" cy="492443"/>
          </a:xfrm>
          <a:prstGeom prst="rect">
            <a:avLst/>
          </a:prstGeom>
          <a:noFill/>
        </p:spPr>
        <p:txBody>
          <a:bodyPr wrap="square" rtlCol="0">
            <a:spAutoFit/>
          </a:bodyPr>
          <a:lstStyle/>
          <a:p>
            <a:r>
              <a:rPr lang="fr-FR" altLang="fr-FR" sz="2600" b="1" dirty="0">
                <a:ea typeface="Source Sans Pro" panose="020B0503030403020204" pitchFamily="34" charset="0"/>
              </a:rPr>
              <a:t>avec les enfants du monde</a:t>
            </a:r>
            <a:endParaRPr lang="fr-FR" altLang="fr-FR" sz="2600" dirty="0">
              <a:ea typeface="Source Sans Pro" panose="020B0503030403020204" pitchFamily="34" charset="0"/>
            </a:endParaRPr>
          </a:p>
        </p:txBody>
      </p:sp>
      <p:pic>
        <p:nvPicPr>
          <p:cNvPr id="7" name="Image 6"/>
          <p:cNvPicPr>
            <a:picLocks noChangeAspect="1"/>
          </p:cNvPicPr>
          <p:nvPr/>
        </p:nvPicPr>
        <p:blipFill>
          <a:blip r:embed="rId2"/>
          <a:stretch>
            <a:fillRect/>
          </a:stretch>
        </p:blipFill>
        <p:spPr>
          <a:xfrm>
            <a:off x="5937721" y="69672"/>
            <a:ext cx="6446450" cy="6588000"/>
          </a:xfrm>
          <a:prstGeom prst="rect">
            <a:avLst/>
          </a:prstGeom>
        </p:spPr>
      </p:pic>
      <p:grpSp>
        <p:nvGrpSpPr>
          <p:cNvPr id="24" name="Groupe 23"/>
          <p:cNvGrpSpPr/>
          <p:nvPr/>
        </p:nvGrpSpPr>
        <p:grpSpPr>
          <a:xfrm>
            <a:off x="6760970" y="2078277"/>
            <a:ext cx="4978184" cy="2227867"/>
            <a:chOff x="6760970" y="1634140"/>
            <a:chExt cx="4978184" cy="2227867"/>
          </a:xfrm>
        </p:grpSpPr>
        <p:pic>
          <p:nvPicPr>
            <p:cNvPr id="19" name="Image 18"/>
            <p:cNvPicPr>
              <a:picLocks noChangeAspect="1"/>
            </p:cNvPicPr>
            <p:nvPr/>
          </p:nvPicPr>
          <p:blipFill>
            <a:blip r:embed="rId3"/>
            <a:stretch>
              <a:fillRect/>
            </a:stretch>
          </p:blipFill>
          <p:spPr>
            <a:xfrm>
              <a:off x="7520988" y="1634140"/>
              <a:ext cx="1297677" cy="720000"/>
            </a:xfrm>
            <a:prstGeom prst="rect">
              <a:avLst/>
            </a:prstGeom>
          </p:spPr>
        </p:pic>
        <p:pic>
          <p:nvPicPr>
            <p:cNvPr id="20" name="Image 19"/>
            <p:cNvPicPr>
              <a:picLocks noChangeAspect="1"/>
            </p:cNvPicPr>
            <p:nvPr/>
          </p:nvPicPr>
          <p:blipFill>
            <a:blip r:embed="rId4"/>
            <a:stretch>
              <a:fillRect/>
            </a:stretch>
          </p:blipFill>
          <p:spPr>
            <a:xfrm>
              <a:off x="9498822" y="1712521"/>
              <a:ext cx="1439999" cy="720000"/>
            </a:xfrm>
            <a:prstGeom prst="rect">
              <a:avLst/>
            </a:prstGeom>
          </p:spPr>
        </p:pic>
        <p:sp>
          <p:nvSpPr>
            <p:cNvPr id="22" name="Rectangle 21"/>
            <p:cNvSpPr/>
            <p:nvPr/>
          </p:nvSpPr>
          <p:spPr>
            <a:xfrm>
              <a:off x="6760970" y="2569345"/>
              <a:ext cx="4978184" cy="1292662"/>
            </a:xfrm>
            <a:prstGeom prst="rect">
              <a:avLst/>
            </a:prstGeom>
          </p:spPr>
          <p:txBody>
            <a:bodyPr wrap="square">
              <a:spAutoFit/>
            </a:bodyPr>
            <a:lstStyle/>
            <a:p>
              <a:pPr algn="ctr"/>
              <a:r>
                <a:rPr lang="fr-FR" sz="2600" b="1" dirty="0">
                  <a:ea typeface="Source Sans Pro" panose="020B0503030403020204" pitchFamily="34" charset="0"/>
                </a:rPr>
                <a:t>Champions de l’éducation </a:t>
              </a:r>
            </a:p>
            <a:p>
              <a:pPr algn="ctr"/>
              <a:r>
                <a:rPr lang="fr-FR" sz="2600" b="1" dirty="0">
                  <a:ea typeface="Source Sans Pro" panose="020B0503030403020204" pitchFamily="34" charset="0"/>
                </a:rPr>
                <a:t> « Éducation et </a:t>
              </a:r>
              <a:r>
                <a:rPr lang="fr-FR" sz="2600" b="1" dirty="0" smtClean="0">
                  <a:ea typeface="Source Sans Pro" panose="020B0503030403020204" pitchFamily="34" charset="0"/>
                </a:rPr>
                <a:t>Numérique </a:t>
              </a:r>
              <a:r>
                <a:rPr lang="fr-FR" sz="2600" b="1" dirty="0">
                  <a:ea typeface="Source Sans Pro" panose="020B0503030403020204" pitchFamily="34" charset="0"/>
                </a:rPr>
                <a:t>» </a:t>
              </a:r>
            </a:p>
            <a:p>
              <a:pPr algn="ctr"/>
              <a:r>
                <a:rPr lang="fr-FR" sz="2600" b="1" dirty="0" smtClean="0">
                  <a:ea typeface="Source Sans Pro" panose="020B0503030403020204" pitchFamily="34" charset="0"/>
                </a:rPr>
                <a:t>20 septembre 2022</a:t>
              </a:r>
              <a:endParaRPr lang="fr-FR" sz="2600" b="1" dirty="0">
                <a:ea typeface="Source Sans Pro" panose="020B0503030403020204" pitchFamily="34" charset="0"/>
              </a:endParaRPr>
            </a:p>
          </p:txBody>
        </p:sp>
      </p:grpSp>
      <p:pic>
        <p:nvPicPr>
          <p:cNvPr id="23" name="Image 22"/>
          <p:cNvPicPr>
            <a:picLocks noChangeAspect="1"/>
          </p:cNvPicPr>
          <p:nvPr/>
        </p:nvPicPr>
        <p:blipFill>
          <a:blip r:embed="rId5"/>
          <a:stretch>
            <a:fillRect/>
          </a:stretch>
        </p:blipFill>
        <p:spPr>
          <a:xfrm>
            <a:off x="0" y="73130"/>
            <a:ext cx="1390008" cy="493819"/>
          </a:xfrm>
          <a:prstGeom prst="rect">
            <a:avLst/>
          </a:prstGeom>
        </p:spPr>
      </p:pic>
      <p:pic>
        <p:nvPicPr>
          <p:cNvPr id="5" name="Image 4"/>
          <p:cNvPicPr>
            <a:picLocks noChangeAspect="1"/>
          </p:cNvPicPr>
          <p:nvPr/>
        </p:nvPicPr>
        <p:blipFill>
          <a:blip r:embed="rId6"/>
          <a:stretch>
            <a:fillRect/>
          </a:stretch>
        </p:blipFill>
        <p:spPr>
          <a:xfrm>
            <a:off x="185593" y="1542846"/>
            <a:ext cx="3840000" cy="2160000"/>
          </a:xfrm>
          <a:prstGeom prst="rect">
            <a:avLst/>
          </a:prstGeom>
          <a:ln>
            <a:noFill/>
          </a:ln>
          <a:effectLst>
            <a:softEdge rad="112500"/>
          </a:effectLst>
        </p:spPr>
      </p:pic>
      <p:pic>
        <p:nvPicPr>
          <p:cNvPr id="8" name="Image 7"/>
          <p:cNvPicPr>
            <a:picLocks noChangeAspect="1"/>
          </p:cNvPicPr>
          <p:nvPr/>
        </p:nvPicPr>
        <p:blipFill>
          <a:blip r:embed="rId7"/>
          <a:stretch>
            <a:fillRect/>
          </a:stretch>
        </p:blipFill>
        <p:spPr>
          <a:xfrm>
            <a:off x="4517643" y="2254758"/>
            <a:ext cx="1080000" cy="1080000"/>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696" y="3891475"/>
            <a:ext cx="4821856" cy="2880000"/>
          </a:xfrm>
          <a:prstGeom prst="rect">
            <a:avLst/>
          </a:prstGeom>
          <a:ln>
            <a:noFill/>
          </a:ln>
          <a:effectLst>
            <a:softEdge rad="112500"/>
          </a:effectLst>
        </p:spPr>
      </p:pic>
    </p:spTree>
    <p:extLst>
      <p:ext uri="{BB962C8B-B14F-4D97-AF65-F5344CB8AC3E}">
        <p14:creationId xmlns:p14="http://schemas.microsoft.com/office/powerpoint/2010/main" val="1493451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509844" y="239678"/>
            <a:ext cx="806057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defRPr/>
            </a:pPr>
            <a:r>
              <a:rPr lang="fr-FR" altLang="fr-FR" sz="3600" cap="all" dirty="0" smtClean="0">
                <a:solidFill>
                  <a:schemeClr val="tx1"/>
                </a:solidFill>
                <a:latin typeface="+mn-lt"/>
                <a:ea typeface="Source Sans Pro" panose="020B0503030403020204" pitchFamily="34" charset="0"/>
              </a:rPr>
              <a:t>présentation Générale</a:t>
            </a:r>
            <a:endParaRPr lang="fr-FR" altLang="fr-FR" sz="3600" dirty="0">
              <a:latin typeface="+mn-lt"/>
              <a:ea typeface="Source Sans Pro" panose="020B0503030403020204" pitchFamily="34" charset="0"/>
            </a:endParaRPr>
          </a:p>
        </p:txBody>
      </p:sp>
      <p:sp>
        <p:nvSpPr>
          <p:cNvPr id="5" name="Rectangle 4"/>
          <p:cNvSpPr>
            <a:spLocks noGrp="1" noChangeArrowheads="1"/>
          </p:cNvSpPr>
          <p:nvPr/>
        </p:nvSpPr>
        <p:spPr bwMode="auto">
          <a:xfrm>
            <a:off x="593493" y="1255152"/>
            <a:ext cx="11047521"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lgn="just">
              <a:defRPr/>
            </a:pPr>
            <a:r>
              <a:rPr lang="fr-FR" altLang="fr-FR" sz="1600" b="1" dirty="0" smtClean="0">
                <a:solidFill>
                  <a:srgbClr val="ED4438"/>
                </a:solidFill>
                <a:latin typeface="+mn-lt"/>
                <a:ea typeface="Source Sans Pro" panose="020B0503030403020204" pitchFamily="34" charset="0"/>
              </a:rPr>
              <a:t>Le Liban </a:t>
            </a:r>
            <a:r>
              <a:rPr lang="fr-FR" altLang="fr-FR" sz="1600" dirty="0" smtClean="0">
                <a:solidFill>
                  <a:schemeClr val="tx1"/>
                </a:solidFill>
                <a:latin typeface="+mn-lt"/>
                <a:ea typeface="Source Sans Pro" panose="020B0503030403020204" pitchFamily="34" charset="0"/>
              </a:rPr>
              <a:t>subit de plein fouet une crise aux multiples facettes : politique, socio-économique, financière… L’afflux de personnes déplacées venues de Syrie, les conséquences de la pandémie de COVID-19 et l’inflation galopante appauvrissent considérablement la population. Aujourd’hui, le Liban doit faire face à des coupures d’électricité, au rationnement du carburant et de l’accès à l’eau, à la dévaluation de la livre et à la cherté de la vie.</a:t>
            </a:r>
            <a:endParaRPr lang="fr-FR" sz="1600" dirty="0">
              <a:solidFill>
                <a:schemeClr val="tx1"/>
              </a:solidFill>
              <a:latin typeface="+mn-lt"/>
              <a:ea typeface="Source Sans Pro" panose="020B0503030403020204" pitchFamily="34" charset="0"/>
            </a:endParaRPr>
          </a:p>
          <a:p>
            <a:pPr algn="just">
              <a:defRPr/>
            </a:pPr>
            <a:endParaRPr lang="fr-FR" altLang="fr-FR" sz="1600" dirty="0" smtClean="0">
              <a:solidFill>
                <a:srgbClr val="ED4438"/>
              </a:solidFill>
              <a:latin typeface="+mn-lt"/>
              <a:ea typeface="Source Sans Pro" panose="020B0503030403020204" pitchFamily="34" charset="0"/>
            </a:endParaRPr>
          </a:p>
          <a:p>
            <a:pPr algn="just">
              <a:defRPr/>
            </a:pPr>
            <a:r>
              <a:rPr lang="fr-FR" altLang="fr-FR" sz="1600" b="1" dirty="0" smtClean="0">
                <a:solidFill>
                  <a:srgbClr val="ED4438"/>
                </a:solidFill>
                <a:latin typeface="+mn-lt"/>
                <a:ea typeface="Source Sans Pro" panose="020B0503030403020204" pitchFamily="34" charset="0"/>
              </a:rPr>
              <a:t>Notre </a:t>
            </a:r>
            <a:r>
              <a:rPr lang="fr-FR" altLang="fr-FR" sz="1600" b="1" dirty="0">
                <a:solidFill>
                  <a:srgbClr val="ED4438"/>
                </a:solidFill>
                <a:latin typeface="+mn-lt"/>
                <a:ea typeface="Source Sans Pro" panose="020B0503030403020204" pitchFamily="34" charset="0"/>
              </a:rPr>
              <a:t>partenaire local </a:t>
            </a:r>
            <a:r>
              <a:rPr lang="fr-FR" altLang="fr-FR" sz="1600" b="1" dirty="0" smtClean="0">
                <a:solidFill>
                  <a:srgbClr val="ED4438"/>
                </a:solidFill>
                <a:latin typeface="+mn-lt"/>
                <a:ea typeface="Source Sans Pro" panose="020B0503030403020204" pitchFamily="34" charset="0"/>
              </a:rPr>
              <a:t>: le SESOBEL</a:t>
            </a:r>
            <a:endParaRPr lang="fr-FR" altLang="fr-FR" sz="1600" b="1" dirty="0">
              <a:solidFill>
                <a:srgbClr val="ED4438"/>
              </a:solidFill>
              <a:latin typeface="+mn-lt"/>
              <a:ea typeface="Source Sans Pro" panose="020B0503030403020204" pitchFamily="34" charset="0"/>
            </a:endParaRPr>
          </a:p>
          <a:p>
            <a:pPr algn="just">
              <a:defRPr/>
            </a:pPr>
            <a:r>
              <a:rPr lang="fr-FR" altLang="fr-FR" sz="1600" dirty="0">
                <a:solidFill>
                  <a:schemeClr val="tx1"/>
                </a:solidFill>
                <a:latin typeface="+mn-lt"/>
                <a:ea typeface="Source Sans Pro" panose="020B0503030403020204" pitchFamily="34" charset="0"/>
              </a:rPr>
              <a:t>Le SESOBEL a été créé en 1976 pour </a:t>
            </a:r>
            <a:r>
              <a:rPr lang="fr-FR" sz="1600" dirty="0">
                <a:solidFill>
                  <a:schemeClr val="tx1"/>
                </a:solidFill>
                <a:latin typeface="+mn-lt"/>
                <a:ea typeface="Source Sans Pro" panose="020B0503030403020204" pitchFamily="34" charset="0"/>
              </a:rPr>
              <a:t>favoriser le bien-être et le développement harmonieux des enfants </a:t>
            </a:r>
            <a:r>
              <a:rPr lang="fr-FR" sz="1600" dirty="0" smtClean="0">
                <a:solidFill>
                  <a:schemeClr val="tx1"/>
                </a:solidFill>
                <a:latin typeface="+mn-lt"/>
                <a:ea typeface="Source Sans Pro" panose="020B0503030403020204" pitchFamily="34" charset="0"/>
              </a:rPr>
              <a:t>en situation </a:t>
            </a:r>
            <a:r>
              <a:rPr lang="fr-FR" sz="1600" dirty="0">
                <a:solidFill>
                  <a:schemeClr val="tx1"/>
                </a:solidFill>
                <a:latin typeface="+mn-lt"/>
                <a:ea typeface="Source Sans Pro" panose="020B0503030403020204" pitchFamily="34" charset="0"/>
              </a:rPr>
              <a:t>de handicap ainsi que de leur famille</a:t>
            </a:r>
            <a:r>
              <a:rPr lang="fr-FR" sz="1600" dirty="0" smtClean="0">
                <a:solidFill>
                  <a:schemeClr val="tx1"/>
                </a:solidFill>
                <a:latin typeface="+mn-lt"/>
                <a:ea typeface="Source Sans Pro" panose="020B0503030403020204" pitchFamily="34" charset="0"/>
              </a:rPr>
              <a:t>. Il intervient essentiellement dans la banlieue de Beyrouth auprès de 1412 enfants et de jeunes de 3 à 18 ans.</a:t>
            </a:r>
            <a:endParaRPr lang="fr-FR" altLang="fr-FR" sz="1600" dirty="0">
              <a:solidFill>
                <a:schemeClr val="tx1"/>
              </a:solidFill>
              <a:latin typeface="+mn-lt"/>
              <a:ea typeface="Source Sans Pro" panose="020B0503030403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7056" y="215055"/>
            <a:ext cx="1390268" cy="493515"/>
          </a:xfrm>
          <a:prstGeom prst="rect">
            <a:avLst/>
          </a:prstGeom>
        </p:spPr>
      </p:pic>
      <p:cxnSp>
        <p:nvCxnSpPr>
          <p:cNvPr id="6" name="Connecteur droit 5"/>
          <p:cNvCxnSpPr/>
          <p:nvPr/>
        </p:nvCxnSpPr>
        <p:spPr>
          <a:xfrm>
            <a:off x="509844" y="856210"/>
            <a:ext cx="3962403" cy="0"/>
          </a:xfrm>
          <a:prstGeom prst="line">
            <a:avLst/>
          </a:prstGeom>
          <a:ln w="9525">
            <a:solidFill>
              <a:srgbClr val="ED4438"/>
            </a:solidFill>
          </a:ln>
        </p:spPr>
        <p:style>
          <a:lnRef idx="1">
            <a:schemeClr val="accent2"/>
          </a:lnRef>
          <a:fillRef idx="0">
            <a:schemeClr val="accent2"/>
          </a:fillRef>
          <a:effectRef idx="0">
            <a:schemeClr val="accent2"/>
          </a:effectRef>
          <a:fontRef idx="minor">
            <a:schemeClr val="tx1"/>
          </a:fontRef>
        </p:style>
      </p:cxnSp>
      <p:pic>
        <p:nvPicPr>
          <p:cNvPr id="9" name="Image 8"/>
          <p:cNvPicPr>
            <a:picLocks noChangeAspect="1"/>
          </p:cNvPicPr>
          <p:nvPr/>
        </p:nvPicPr>
        <p:blipFill>
          <a:blip r:embed="rId3"/>
          <a:stretch>
            <a:fillRect/>
          </a:stretch>
        </p:blipFill>
        <p:spPr>
          <a:xfrm>
            <a:off x="9562436" y="101108"/>
            <a:ext cx="612000" cy="612000"/>
          </a:xfrm>
          <a:prstGeom prst="rect">
            <a:avLst/>
          </a:prstGeom>
        </p:spPr>
      </p:pic>
      <p:pic>
        <p:nvPicPr>
          <p:cNvPr id="10" name="Image 9"/>
          <p:cNvPicPr>
            <a:picLocks noChangeAspect="1"/>
          </p:cNvPicPr>
          <p:nvPr/>
        </p:nvPicPr>
        <p:blipFill rotWithShape="1">
          <a:blip r:embed="rId4"/>
          <a:srcRect l="19134" t="9783" r="11539"/>
          <a:stretch/>
        </p:blipFill>
        <p:spPr>
          <a:xfrm>
            <a:off x="4875569" y="3644363"/>
            <a:ext cx="3319719" cy="2880000"/>
          </a:xfrm>
          <a:prstGeom prst="rect">
            <a:avLst/>
          </a:prstGeom>
          <a:ln>
            <a:noFill/>
          </a:ln>
          <a:effectLst>
            <a:softEdge rad="112500"/>
          </a:effec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337" y="3582817"/>
            <a:ext cx="3863415" cy="2880000"/>
          </a:xfrm>
          <a:prstGeom prst="rect">
            <a:avLst/>
          </a:prstGeom>
          <a:ln>
            <a:noFill/>
          </a:ln>
          <a:effectLst>
            <a:softEdge rad="112500"/>
          </a:effectLst>
        </p:spPr>
      </p:pic>
      <p:pic>
        <p:nvPicPr>
          <p:cNvPr id="17" name="Image 16"/>
          <p:cNvPicPr>
            <a:picLocks noChangeAspect="1"/>
          </p:cNvPicPr>
          <p:nvPr/>
        </p:nvPicPr>
        <p:blipFill rotWithShape="1">
          <a:blip r:embed="rId6">
            <a:extLst>
              <a:ext uri="{28A0092B-C50C-407E-A947-70E740481C1C}">
                <a14:useLocalDpi xmlns:a14="http://schemas.microsoft.com/office/drawing/2010/main" val="0"/>
              </a:ext>
            </a:extLst>
          </a:blip>
          <a:srcRect l="9857" t="6012" r="22961"/>
          <a:stretch/>
        </p:blipFill>
        <p:spPr>
          <a:xfrm>
            <a:off x="8781184" y="3644363"/>
            <a:ext cx="3056140" cy="2880000"/>
          </a:xfrm>
          <a:prstGeom prst="rect">
            <a:avLst/>
          </a:prstGeom>
          <a:ln>
            <a:noFill/>
          </a:ln>
          <a:effectLst>
            <a:softEdge rad="112500"/>
          </a:effectLst>
        </p:spPr>
      </p:pic>
    </p:spTree>
    <p:extLst>
      <p:ext uri="{BB962C8B-B14F-4D97-AF65-F5344CB8AC3E}">
        <p14:creationId xmlns:p14="http://schemas.microsoft.com/office/powerpoint/2010/main" val="1837289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6562" r="6889" b="6135"/>
          <a:stretch/>
        </p:blipFill>
        <p:spPr>
          <a:xfrm>
            <a:off x="4900736" y="4942678"/>
            <a:ext cx="1613431" cy="1853775"/>
          </a:xfrm>
          <a:prstGeom prst="rect">
            <a:avLst/>
          </a:prstGeom>
          <a:ln>
            <a:noFill/>
          </a:ln>
          <a:effectLst>
            <a:softEdge rad="112500"/>
          </a:effectLst>
        </p:spPr>
      </p:pic>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527" y="4829884"/>
            <a:ext cx="3896448" cy="1966569"/>
          </a:xfrm>
          <a:prstGeom prst="rect">
            <a:avLst/>
          </a:prstGeom>
          <a:ln>
            <a:noFill/>
          </a:ln>
          <a:effectLst>
            <a:softEdge rad="112500"/>
          </a:effectLst>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8563" t="14723" r="8300" b="6563"/>
          <a:stretch/>
        </p:blipFill>
        <p:spPr>
          <a:xfrm>
            <a:off x="1115121" y="4900222"/>
            <a:ext cx="2751847" cy="1896231"/>
          </a:xfrm>
          <a:prstGeom prst="rect">
            <a:avLst/>
          </a:prstGeom>
          <a:ln>
            <a:noFill/>
          </a:ln>
          <a:effectLst>
            <a:softEdge rad="112500"/>
          </a:effectLst>
        </p:spPr>
      </p:pic>
      <p:sp>
        <p:nvSpPr>
          <p:cNvPr id="3" name="Rectangle 2"/>
          <p:cNvSpPr>
            <a:spLocks noGrp="1" noChangeArrowheads="1"/>
          </p:cNvSpPr>
          <p:nvPr/>
        </p:nvSpPr>
        <p:spPr bwMode="auto">
          <a:xfrm>
            <a:off x="509844" y="239678"/>
            <a:ext cx="806057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defRPr/>
            </a:pPr>
            <a:r>
              <a:rPr lang="fr-FR" altLang="fr-FR" sz="3600" cap="all" dirty="0" smtClean="0">
                <a:solidFill>
                  <a:schemeClr val="tx1"/>
                </a:solidFill>
                <a:latin typeface="+mn-lt"/>
                <a:ea typeface="Source Sans Pro" panose="020B0503030403020204" pitchFamily="34" charset="0"/>
              </a:rPr>
              <a:t>Le Programme </a:t>
            </a:r>
            <a:r>
              <a:rPr lang="fr-FR" altLang="fr-FR" sz="3600" cap="all" dirty="0" smtClean="0">
                <a:solidFill>
                  <a:srgbClr val="ED4438"/>
                </a:solidFill>
                <a:latin typeface="+mn-lt"/>
                <a:ea typeface="Source Sans Pro" panose="020B0503030403020204" pitchFamily="34" charset="0"/>
              </a:rPr>
              <a:t>Education</a:t>
            </a:r>
            <a:endParaRPr lang="fr-FR" altLang="fr-FR" sz="3600" dirty="0">
              <a:latin typeface="+mn-lt"/>
              <a:ea typeface="Source Sans Pro" panose="020B0503030403020204" pitchFamily="34" charset="0"/>
            </a:endParaRPr>
          </a:p>
        </p:txBody>
      </p:sp>
      <p:sp>
        <p:nvSpPr>
          <p:cNvPr id="5" name="Rectangle 4"/>
          <p:cNvSpPr>
            <a:spLocks noGrp="1" noChangeArrowheads="1"/>
          </p:cNvSpPr>
          <p:nvPr/>
        </p:nvSpPr>
        <p:spPr bwMode="auto">
          <a:xfrm>
            <a:off x="582996" y="1013653"/>
            <a:ext cx="1110993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lvl="0" algn="ctr"/>
            <a:r>
              <a:rPr lang="fr-FR" sz="1800" b="1" dirty="0">
                <a:solidFill>
                  <a:schemeClr val="tx1"/>
                </a:solidFill>
                <a:latin typeface="+mn-lt"/>
                <a:ea typeface="Source Sans Pro" panose="020B0503030403020204" pitchFamily="34" charset="0"/>
              </a:rPr>
              <a:t>« D</a:t>
            </a:r>
            <a:r>
              <a:rPr lang="fr-FR" sz="1800" b="1" dirty="0" smtClean="0">
                <a:solidFill>
                  <a:schemeClr val="tx1"/>
                </a:solidFill>
                <a:latin typeface="+mn-lt"/>
                <a:ea typeface="Source Sans Pro" panose="020B0503030403020204" pitchFamily="34" charset="0"/>
              </a:rPr>
              <a:t>éveloppement des programmes éducatifs pour les enfants en situation de handicap au Liban »</a:t>
            </a:r>
            <a:endParaRPr lang="fr-FR" sz="1800" b="1" dirty="0">
              <a:solidFill>
                <a:schemeClr val="tx1"/>
              </a:solidFill>
              <a:latin typeface="+mn-lt"/>
              <a:ea typeface="Source Sans Pro" panose="020B0503030403020204" pitchFamily="34" charset="0"/>
            </a:endParaRPr>
          </a:p>
          <a:p>
            <a:pPr lvl="0"/>
            <a:endParaRPr lang="fr-FR" sz="800" dirty="0">
              <a:solidFill>
                <a:schemeClr val="tx1"/>
              </a:solidFill>
              <a:latin typeface="+mn-lt"/>
              <a:ea typeface="Source Sans Pro" panose="020B0503030403020204" pitchFamily="34" charset="0"/>
            </a:endParaRPr>
          </a:p>
          <a:p>
            <a:pPr lvl="0" algn="just"/>
            <a:r>
              <a:rPr lang="fr-FR" sz="1600" b="1" dirty="0">
                <a:solidFill>
                  <a:srgbClr val="ED4438"/>
                </a:solidFill>
                <a:latin typeface="+mn-lt"/>
                <a:ea typeface="Source Sans Pro" panose="020B0503030403020204" pitchFamily="34" charset="0"/>
              </a:rPr>
              <a:t>Quels objectifs ? </a:t>
            </a:r>
          </a:p>
          <a:p>
            <a:pPr marL="285750" indent="-285750">
              <a:buFont typeface="Arial" panose="020B0604020202020204" pitchFamily="34" charset="0"/>
              <a:buChar char="•"/>
            </a:pPr>
            <a:r>
              <a:rPr lang="fr-FR" sz="1600" dirty="0" smtClean="0">
                <a:solidFill>
                  <a:schemeClr val="tx1"/>
                </a:solidFill>
                <a:latin typeface="+mn-lt"/>
                <a:ea typeface="Source Sans Pro" panose="020B0503030403020204" pitchFamily="34" charset="0"/>
              </a:rPr>
              <a:t>Veiller </a:t>
            </a:r>
            <a:r>
              <a:rPr lang="fr-FR" sz="1600" dirty="0">
                <a:solidFill>
                  <a:schemeClr val="tx1"/>
                </a:solidFill>
                <a:latin typeface="+mn-lt"/>
                <a:ea typeface="Source Sans Pro" panose="020B0503030403020204" pitchFamily="34" charset="0"/>
              </a:rPr>
              <a:t>au développement de l’enfant en situation de handicap dans toutes les dimensions de sa vie et favoriser son intégration </a:t>
            </a:r>
            <a:endParaRPr lang="fr-FR" sz="1600" dirty="0" smtClean="0">
              <a:solidFill>
                <a:schemeClr val="tx1"/>
              </a:solidFill>
              <a:latin typeface="+mn-lt"/>
              <a:ea typeface="Source Sans Pro" panose="020B0503030403020204" pitchFamily="34" charset="0"/>
            </a:endParaRPr>
          </a:p>
          <a:p>
            <a:r>
              <a:rPr lang="fr-FR" sz="1600" dirty="0" smtClean="0">
                <a:solidFill>
                  <a:schemeClr val="tx1"/>
                </a:solidFill>
                <a:latin typeface="+mn-lt"/>
                <a:ea typeface="Source Sans Pro" panose="020B0503030403020204" pitchFamily="34" charset="0"/>
              </a:rPr>
              <a:t>sociale</a:t>
            </a:r>
            <a:r>
              <a:rPr lang="fr-FR" sz="1600" dirty="0">
                <a:solidFill>
                  <a:schemeClr val="tx1"/>
                </a:solidFill>
                <a:latin typeface="+mn-lt"/>
                <a:ea typeface="Source Sans Pro" panose="020B0503030403020204" pitchFamily="34" charset="0"/>
              </a:rPr>
              <a:t>. </a:t>
            </a:r>
          </a:p>
          <a:p>
            <a:pPr marL="285750" indent="-285750">
              <a:buFont typeface="Arial" panose="020B0604020202020204" pitchFamily="34" charset="0"/>
              <a:buChar char="•"/>
            </a:pPr>
            <a:r>
              <a:rPr lang="fr-FR" sz="1600" dirty="0" smtClean="0">
                <a:solidFill>
                  <a:schemeClr val="tx1"/>
                </a:solidFill>
                <a:latin typeface="+mn-lt"/>
                <a:ea typeface="Source Sans Pro" panose="020B0503030403020204" pitchFamily="34" charset="0"/>
              </a:rPr>
              <a:t>Impliquer </a:t>
            </a:r>
            <a:r>
              <a:rPr lang="fr-FR" sz="1600" dirty="0">
                <a:solidFill>
                  <a:schemeClr val="tx1"/>
                </a:solidFill>
                <a:latin typeface="+mn-lt"/>
                <a:ea typeface="Source Sans Pro" panose="020B0503030403020204" pitchFamily="34" charset="0"/>
              </a:rPr>
              <a:t>les parents dans le projet de vie de leurs </a:t>
            </a:r>
            <a:r>
              <a:rPr lang="fr-FR" sz="1600" dirty="0" smtClean="0">
                <a:solidFill>
                  <a:schemeClr val="tx1"/>
                </a:solidFill>
                <a:latin typeface="+mn-lt"/>
                <a:ea typeface="Source Sans Pro" panose="020B0503030403020204" pitchFamily="34" charset="0"/>
              </a:rPr>
              <a:t>enfants.</a:t>
            </a:r>
          </a:p>
          <a:p>
            <a:pPr algn="just"/>
            <a:endParaRPr lang="fr-FR" sz="800" dirty="0" smtClean="0">
              <a:solidFill>
                <a:schemeClr val="tx1"/>
              </a:solidFill>
              <a:latin typeface="+mn-lt"/>
              <a:ea typeface="Source Sans Pro" panose="020B0503030403020204" pitchFamily="34" charset="0"/>
            </a:endParaRPr>
          </a:p>
          <a:p>
            <a:pPr algn="just"/>
            <a:r>
              <a:rPr lang="fr-FR" sz="1600" b="1" dirty="0" smtClean="0">
                <a:solidFill>
                  <a:srgbClr val="ED4438"/>
                </a:solidFill>
                <a:latin typeface="+mn-lt"/>
                <a:ea typeface="Source Sans Pro" panose="020B0503030403020204" pitchFamily="34" charset="0"/>
              </a:rPr>
              <a:t>Qui </a:t>
            </a:r>
            <a:r>
              <a:rPr lang="fr-FR" sz="1600" b="1" dirty="0">
                <a:solidFill>
                  <a:srgbClr val="ED4438"/>
                </a:solidFill>
                <a:latin typeface="+mn-lt"/>
                <a:ea typeface="Source Sans Pro" panose="020B0503030403020204" pitchFamily="34" charset="0"/>
              </a:rPr>
              <a:t>? </a:t>
            </a:r>
          </a:p>
          <a:p>
            <a:pPr algn="just"/>
            <a:r>
              <a:rPr lang="fr-FR" sz="1600" dirty="0" smtClean="0">
                <a:solidFill>
                  <a:schemeClr val="tx1"/>
                </a:solidFill>
                <a:latin typeface="+mn-lt"/>
                <a:ea typeface="Source Sans Pro" panose="020B0503030403020204" pitchFamily="34" charset="0"/>
              </a:rPr>
              <a:t>1412 enfants en situation de handicap (autisme, handicap moteur, handicap mental et polyhandicap) et leurs familles (parents et fratrie)</a:t>
            </a:r>
          </a:p>
          <a:p>
            <a:pPr algn="just"/>
            <a:endParaRPr lang="fr-FR" sz="800" dirty="0" smtClean="0">
              <a:solidFill>
                <a:schemeClr val="tx1"/>
              </a:solidFill>
              <a:latin typeface="+mn-lt"/>
              <a:ea typeface="Source Sans Pro" panose="020B0503030403020204" pitchFamily="34" charset="0"/>
            </a:endParaRPr>
          </a:p>
          <a:p>
            <a:pPr algn="just"/>
            <a:r>
              <a:rPr lang="fr-FR" sz="1600" b="1" dirty="0" smtClean="0">
                <a:solidFill>
                  <a:srgbClr val="ED4438"/>
                </a:solidFill>
                <a:latin typeface="+mn-lt"/>
                <a:ea typeface="Source Sans Pro" panose="020B0503030403020204" pitchFamily="34" charset="0"/>
              </a:rPr>
              <a:t>Comment </a:t>
            </a:r>
            <a:r>
              <a:rPr lang="fr-FR" sz="1600" b="1" dirty="0">
                <a:solidFill>
                  <a:srgbClr val="ED4438"/>
                </a:solidFill>
                <a:latin typeface="+mn-lt"/>
                <a:ea typeface="Source Sans Pro" panose="020B0503030403020204" pitchFamily="34" charset="0"/>
              </a:rPr>
              <a:t>? </a:t>
            </a:r>
          </a:p>
          <a:p>
            <a:pPr marL="457200" indent="-457200" algn="just">
              <a:buFontTx/>
              <a:buChar char="-"/>
            </a:pPr>
            <a:r>
              <a:rPr lang="fr-FR" sz="1600" dirty="0" smtClean="0">
                <a:solidFill>
                  <a:schemeClr val="tx1"/>
                </a:solidFill>
                <a:latin typeface="+mn-lt"/>
                <a:ea typeface="Source Sans Pro" panose="020B0503030403020204" pitchFamily="34" charset="0"/>
              </a:rPr>
              <a:t>Par une prise en charge holistique des enfants</a:t>
            </a:r>
          </a:p>
          <a:p>
            <a:pPr marL="457200" indent="-457200" algn="just">
              <a:buFontTx/>
              <a:buChar char="-"/>
            </a:pPr>
            <a:r>
              <a:rPr lang="fr-FR" sz="1600" dirty="0">
                <a:solidFill>
                  <a:schemeClr val="tx1"/>
                </a:solidFill>
                <a:latin typeface="+mn-lt"/>
                <a:ea typeface="Source Sans Pro" panose="020B0503030403020204" pitchFamily="34" charset="0"/>
              </a:rPr>
              <a:t>Par un accompagnement des </a:t>
            </a:r>
            <a:r>
              <a:rPr lang="fr-FR" sz="1600" dirty="0" smtClean="0">
                <a:solidFill>
                  <a:schemeClr val="tx1"/>
                </a:solidFill>
                <a:latin typeface="+mn-lt"/>
                <a:ea typeface="Source Sans Pro" panose="020B0503030403020204" pitchFamily="34" charset="0"/>
              </a:rPr>
              <a:t>familles</a:t>
            </a:r>
          </a:p>
          <a:p>
            <a:pPr algn="just"/>
            <a:endParaRPr lang="fr-FR" sz="800" dirty="0">
              <a:solidFill>
                <a:schemeClr val="tx1"/>
              </a:solidFill>
              <a:latin typeface="+mn-lt"/>
              <a:ea typeface="Source Sans Pro" panose="020B0503030403020204" pitchFamily="34" charset="0"/>
            </a:endParaRPr>
          </a:p>
          <a:p>
            <a:pPr algn="just"/>
            <a:r>
              <a:rPr lang="fr-FR" sz="1600" b="1" dirty="0">
                <a:solidFill>
                  <a:srgbClr val="ED4438"/>
                </a:solidFill>
                <a:latin typeface="+mn-lt"/>
                <a:ea typeface="Source Sans Pro" panose="020B0503030403020204" pitchFamily="34" charset="0"/>
              </a:rPr>
              <a:t>Exemples </a:t>
            </a:r>
            <a:r>
              <a:rPr lang="fr-FR" sz="1600" b="1" dirty="0" smtClean="0">
                <a:solidFill>
                  <a:srgbClr val="ED4438"/>
                </a:solidFill>
                <a:latin typeface="+mn-lt"/>
                <a:ea typeface="Source Sans Pro" panose="020B0503030403020204" pitchFamily="34" charset="0"/>
              </a:rPr>
              <a:t>d’activités</a:t>
            </a:r>
          </a:p>
          <a:p>
            <a:pPr algn="just"/>
            <a:r>
              <a:rPr lang="fr-FR" sz="1600" dirty="0" smtClean="0">
                <a:solidFill>
                  <a:schemeClr val="tx1"/>
                </a:solidFill>
                <a:latin typeface="+mn-lt"/>
                <a:ea typeface="Source Sans Pro" panose="020B0503030403020204" pitchFamily="34" charset="0"/>
              </a:rPr>
              <a:t>Orthophonie, rééducation motrice, thérapie respiratoire, appareillages techniques, balnéothérapie,</a:t>
            </a:r>
            <a:r>
              <a:rPr lang="fr-FR" sz="1600" dirty="0" smtClean="0">
                <a:solidFill>
                  <a:schemeClr val="tx1"/>
                </a:solidFill>
                <a:ea typeface="Source Sans Pro" panose="020B0503030403020204" pitchFamily="34" charset="0"/>
              </a:rPr>
              <a:t> </a:t>
            </a:r>
            <a:r>
              <a:rPr lang="fr-FR" sz="1600" dirty="0">
                <a:solidFill>
                  <a:schemeClr val="tx1"/>
                </a:solidFill>
                <a:latin typeface="+mn-lt"/>
                <a:ea typeface="Source Sans Pro" panose="020B0503030403020204" pitchFamily="34" charset="0"/>
              </a:rPr>
              <a:t>scolarisation individualisée, accompagnement psychologique des parents et fratries, formation des familles (connaissance et gestion du handicap</a:t>
            </a:r>
            <a:r>
              <a:rPr lang="fr-FR" sz="1600" dirty="0" smtClean="0">
                <a:solidFill>
                  <a:schemeClr val="tx1"/>
                </a:solidFill>
                <a:latin typeface="+mn-lt"/>
                <a:ea typeface="Source Sans Pro" panose="020B0503030403020204" pitchFamily="34" charset="0"/>
              </a:rPr>
              <a:t>)…</a:t>
            </a:r>
            <a:endParaRPr lang="fr-FR" sz="1600" dirty="0">
              <a:solidFill>
                <a:schemeClr val="tx1"/>
              </a:solidFill>
              <a:latin typeface="+mn-lt"/>
              <a:ea typeface="Source Sans Pro" panose="020B0503030403020204" pitchFamily="34" charset="0"/>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7056" y="269919"/>
            <a:ext cx="1390268" cy="493515"/>
          </a:xfrm>
          <a:prstGeom prst="rect">
            <a:avLst/>
          </a:prstGeom>
        </p:spPr>
      </p:pic>
      <p:cxnSp>
        <p:nvCxnSpPr>
          <p:cNvPr id="6" name="Connecteur droit 5"/>
          <p:cNvCxnSpPr/>
          <p:nvPr/>
        </p:nvCxnSpPr>
        <p:spPr>
          <a:xfrm>
            <a:off x="509844" y="856210"/>
            <a:ext cx="3962403" cy="0"/>
          </a:xfrm>
          <a:prstGeom prst="line">
            <a:avLst/>
          </a:prstGeom>
          <a:ln w="9525">
            <a:solidFill>
              <a:srgbClr val="ED4438"/>
            </a:solidFill>
          </a:ln>
        </p:spPr>
        <p:style>
          <a:lnRef idx="1">
            <a:schemeClr val="accent2"/>
          </a:lnRef>
          <a:fillRef idx="0">
            <a:schemeClr val="accent2"/>
          </a:fillRef>
          <a:effectRef idx="0">
            <a:schemeClr val="accent2"/>
          </a:effectRef>
          <a:fontRef idx="minor">
            <a:schemeClr val="tx1"/>
          </a:fontRef>
        </p:style>
      </p:cxnSp>
      <p:pic>
        <p:nvPicPr>
          <p:cNvPr id="13" name="Image 12"/>
          <p:cNvPicPr>
            <a:picLocks noChangeAspect="1"/>
          </p:cNvPicPr>
          <p:nvPr/>
        </p:nvPicPr>
        <p:blipFill>
          <a:blip r:embed="rId6"/>
          <a:stretch>
            <a:fillRect/>
          </a:stretch>
        </p:blipFill>
        <p:spPr>
          <a:xfrm>
            <a:off x="9562436" y="101108"/>
            <a:ext cx="612000" cy="612000"/>
          </a:xfrm>
          <a:prstGeom prst="rect">
            <a:avLst/>
          </a:prstGeom>
        </p:spPr>
      </p:pic>
    </p:spTree>
    <p:extLst>
      <p:ext uri="{BB962C8B-B14F-4D97-AF65-F5344CB8AC3E}">
        <p14:creationId xmlns:p14="http://schemas.microsoft.com/office/powerpoint/2010/main" val="4019463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509845" y="257096"/>
            <a:ext cx="839031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defRPr/>
            </a:pPr>
            <a:r>
              <a:rPr lang="fr-FR" altLang="fr-FR" sz="2800" cap="all" dirty="0" smtClean="0">
                <a:solidFill>
                  <a:schemeClr val="tx1"/>
                </a:solidFill>
                <a:latin typeface="+mn-lt"/>
                <a:ea typeface="Source Sans Pro" panose="020B0503030403020204" pitchFamily="34" charset="0"/>
              </a:rPr>
              <a:t>Education et numérique : </a:t>
            </a:r>
            <a:r>
              <a:rPr lang="fr-FR" altLang="fr-FR" sz="2800" cap="all" dirty="0" smtClean="0">
                <a:solidFill>
                  <a:srgbClr val="ED4438"/>
                </a:solidFill>
                <a:latin typeface="+mn-lt"/>
                <a:ea typeface="Source Sans Pro" panose="020B0503030403020204" pitchFamily="34" charset="0"/>
              </a:rPr>
              <a:t>Le projet du </a:t>
            </a:r>
            <a:r>
              <a:rPr lang="fr-FR" altLang="fr-FR" sz="2800" cap="all" dirty="0" err="1" smtClean="0">
                <a:solidFill>
                  <a:srgbClr val="ED4438"/>
                </a:solidFill>
                <a:latin typeface="+mn-lt"/>
                <a:ea typeface="Source Sans Pro" panose="020B0503030403020204" pitchFamily="34" charset="0"/>
              </a:rPr>
              <a:t>sesobel</a:t>
            </a:r>
            <a:endParaRPr lang="fr-FR" altLang="fr-FR" sz="2800" dirty="0">
              <a:solidFill>
                <a:srgbClr val="ED4438"/>
              </a:solidFill>
              <a:latin typeface="+mn-lt"/>
              <a:ea typeface="Source Sans Pro" panose="020B0503030403020204" pitchFamily="34" charset="0"/>
            </a:endParaRPr>
          </a:p>
        </p:txBody>
      </p:sp>
      <p:sp>
        <p:nvSpPr>
          <p:cNvPr id="5" name="Rectangle 4"/>
          <p:cNvSpPr>
            <a:spLocks noGrp="1" noChangeArrowheads="1"/>
          </p:cNvSpPr>
          <p:nvPr/>
        </p:nvSpPr>
        <p:spPr bwMode="auto">
          <a:xfrm>
            <a:off x="935971" y="1088782"/>
            <a:ext cx="10589769"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lgn="just"/>
            <a:r>
              <a:rPr lang="fr-FR" sz="1600" dirty="0">
                <a:solidFill>
                  <a:schemeClr val="tx1"/>
                </a:solidFill>
                <a:latin typeface="+mn-lt"/>
              </a:rPr>
              <a:t>L’</a:t>
            </a:r>
            <a:r>
              <a:rPr lang="fr-FR" sz="1600" b="1" dirty="0" smtClean="0">
                <a:solidFill>
                  <a:srgbClr val="ED4438"/>
                </a:solidFill>
                <a:latin typeface="+mn-lt"/>
              </a:rPr>
              <a:t>objectif </a:t>
            </a:r>
            <a:r>
              <a:rPr lang="fr-FR" sz="1600" dirty="0">
                <a:solidFill>
                  <a:schemeClr val="tx1"/>
                </a:solidFill>
                <a:latin typeface="+mn-lt"/>
              </a:rPr>
              <a:t>de ce projet </a:t>
            </a:r>
            <a:r>
              <a:rPr lang="fr-FR" sz="1600" dirty="0" smtClean="0">
                <a:solidFill>
                  <a:schemeClr val="tx1"/>
                </a:solidFill>
                <a:latin typeface="+mn-lt"/>
              </a:rPr>
              <a:t>« adapté » </a:t>
            </a:r>
            <a:r>
              <a:rPr lang="fr-FR" sz="1600" b="1" dirty="0" smtClean="0">
                <a:solidFill>
                  <a:srgbClr val="ED4438"/>
                </a:solidFill>
                <a:latin typeface="+mn-lt"/>
              </a:rPr>
              <a:t>« apprentissage via le numérique » </a:t>
            </a:r>
            <a:r>
              <a:rPr lang="fr-FR" sz="1600" dirty="0">
                <a:solidFill>
                  <a:schemeClr val="tx1"/>
                </a:solidFill>
                <a:latin typeface="+mn-lt"/>
              </a:rPr>
              <a:t>est d’offrir aux enfants </a:t>
            </a:r>
            <a:r>
              <a:rPr lang="fr-FR" sz="1600" dirty="0" smtClean="0">
                <a:solidFill>
                  <a:schemeClr val="tx1"/>
                </a:solidFill>
                <a:latin typeface="+mn-lt"/>
              </a:rPr>
              <a:t>bénéficiaires « habituels » du SESOBEL une </a:t>
            </a:r>
            <a:r>
              <a:rPr lang="fr-FR" sz="1600" dirty="0">
                <a:solidFill>
                  <a:schemeClr val="tx1"/>
                </a:solidFill>
                <a:latin typeface="+mn-lt"/>
              </a:rPr>
              <a:t>continuité </a:t>
            </a:r>
            <a:r>
              <a:rPr lang="fr-FR" sz="1600" dirty="0" smtClean="0">
                <a:solidFill>
                  <a:schemeClr val="tx1"/>
                </a:solidFill>
                <a:latin typeface="+mn-lt"/>
              </a:rPr>
              <a:t>pédagogique. L’un des axes de travail a été de mieux intégrer </a:t>
            </a:r>
            <a:r>
              <a:rPr lang="fr-FR" sz="1600" dirty="0">
                <a:solidFill>
                  <a:schemeClr val="tx1"/>
                </a:solidFill>
                <a:latin typeface="+mn-lt"/>
              </a:rPr>
              <a:t>les </a:t>
            </a:r>
            <a:r>
              <a:rPr lang="fr-FR" sz="1600" dirty="0" smtClean="0">
                <a:solidFill>
                  <a:schemeClr val="tx1"/>
                </a:solidFill>
                <a:latin typeface="+mn-lt"/>
              </a:rPr>
              <a:t>parents et tuteurs </a:t>
            </a:r>
            <a:r>
              <a:rPr lang="fr-FR" sz="1600" dirty="0">
                <a:solidFill>
                  <a:schemeClr val="tx1"/>
                </a:solidFill>
                <a:latin typeface="+mn-lt"/>
              </a:rPr>
              <a:t>dans </a:t>
            </a:r>
            <a:r>
              <a:rPr lang="fr-FR" sz="1600" dirty="0" smtClean="0">
                <a:solidFill>
                  <a:schemeClr val="tx1"/>
                </a:solidFill>
                <a:latin typeface="+mn-lt"/>
              </a:rPr>
              <a:t>l’apprentissage</a:t>
            </a:r>
            <a:r>
              <a:rPr lang="fr-FR" sz="1600" dirty="0" smtClean="0">
                <a:solidFill>
                  <a:schemeClr val="tx1"/>
                </a:solidFill>
                <a:latin typeface="+mn-lt"/>
              </a:rPr>
              <a:t>.</a:t>
            </a:r>
          </a:p>
          <a:p>
            <a:pPr algn="just"/>
            <a:endParaRPr lang="fr-FR" sz="800" dirty="0" smtClean="0">
              <a:solidFill>
                <a:schemeClr val="tx1"/>
              </a:solidFill>
              <a:latin typeface="+mn-lt"/>
            </a:endParaRPr>
          </a:p>
          <a:p>
            <a:pPr algn="just"/>
            <a:endParaRPr lang="fr-FR" sz="800" dirty="0" smtClean="0">
              <a:solidFill>
                <a:schemeClr val="tx1"/>
              </a:solidFill>
              <a:latin typeface="+mn-lt"/>
            </a:endParaRPr>
          </a:p>
          <a:p>
            <a:pPr algn="just"/>
            <a:r>
              <a:rPr lang="fr-FR" sz="1600" dirty="0" smtClean="0">
                <a:solidFill>
                  <a:schemeClr val="tx1"/>
                </a:solidFill>
                <a:latin typeface="+mn-lt"/>
              </a:rPr>
              <a:t>Quelques </a:t>
            </a:r>
            <a:r>
              <a:rPr lang="fr-FR" sz="1600" b="1" dirty="0">
                <a:solidFill>
                  <a:srgbClr val="ED4438"/>
                </a:solidFill>
                <a:latin typeface="+mn-lt"/>
              </a:rPr>
              <a:t>chiffres </a:t>
            </a:r>
            <a:r>
              <a:rPr lang="fr-FR" sz="1600" dirty="0" smtClean="0">
                <a:solidFill>
                  <a:schemeClr val="tx1"/>
                </a:solidFill>
                <a:latin typeface="+mn-lt"/>
              </a:rPr>
              <a:t>: 167 enfants et jeunes accompagnés ; 6546 fiches d’activités pédagogiques ; 453 vidéo tutoriels ; 3919 sessions en ligne via Zoom.</a:t>
            </a:r>
          </a:p>
          <a:p>
            <a:pPr algn="just"/>
            <a:endParaRPr lang="fr-FR" sz="800" b="1" dirty="0" smtClean="0">
              <a:solidFill>
                <a:srgbClr val="ED4438"/>
              </a:solidFill>
              <a:latin typeface="+mn-lt"/>
            </a:endParaRPr>
          </a:p>
          <a:p>
            <a:pPr algn="just"/>
            <a:endParaRPr lang="fr-FR" sz="800" b="1" dirty="0" smtClean="0">
              <a:solidFill>
                <a:srgbClr val="ED4438"/>
              </a:solidFill>
              <a:latin typeface="+mn-lt"/>
            </a:endParaRPr>
          </a:p>
          <a:p>
            <a:pPr algn="just"/>
            <a:r>
              <a:rPr lang="fr-FR" sz="1600" dirty="0" smtClean="0">
                <a:solidFill>
                  <a:schemeClr val="tx1"/>
                </a:solidFill>
                <a:latin typeface="+mn-lt"/>
              </a:rPr>
              <a:t>La </a:t>
            </a:r>
            <a:r>
              <a:rPr lang="fr-FR" sz="1600" b="1" dirty="0">
                <a:solidFill>
                  <a:srgbClr val="ED4438"/>
                </a:solidFill>
                <a:latin typeface="+mn-lt"/>
              </a:rPr>
              <a:t>formation/accompagnement</a:t>
            </a:r>
            <a:r>
              <a:rPr lang="fr-FR" sz="1600" dirty="0" smtClean="0">
                <a:solidFill>
                  <a:schemeClr val="tx1"/>
                </a:solidFill>
                <a:latin typeface="+mn-lt"/>
              </a:rPr>
              <a:t> de tous les parents s’est déroulée en 2 </a:t>
            </a:r>
            <a:r>
              <a:rPr lang="fr-FR" sz="1600" dirty="0" smtClean="0">
                <a:solidFill>
                  <a:schemeClr val="tx1"/>
                </a:solidFill>
                <a:latin typeface="+mn-lt"/>
              </a:rPr>
              <a:t>étapes.  </a:t>
            </a:r>
            <a:endParaRPr lang="fr-FR" sz="1600" dirty="0" smtClean="0">
              <a:solidFill>
                <a:schemeClr val="tx1"/>
              </a:solidFill>
              <a:latin typeface="+mn-lt"/>
            </a:endParaRPr>
          </a:p>
          <a:p>
            <a:pPr algn="just"/>
            <a:endParaRPr lang="fr-FR" sz="800" b="1" dirty="0" smtClean="0">
              <a:solidFill>
                <a:srgbClr val="ED4438"/>
              </a:solidFill>
            </a:endParaRPr>
          </a:p>
          <a:p>
            <a:pPr algn="just"/>
            <a:endParaRPr lang="fr-FR" sz="800" b="1" dirty="0">
              <a:solidFill>
                <a:srgbClr val="ED4438"/>
              </a:solidFill>
            </a:endParaRPr>
          </a:p>
          <a:p>
            <a:pPr algn="just"/>
            <a:endParaRPr lang="fr-FR" sz="800" b="1" dirty="0" smtClean="0">
              <a:solidFill>
                <a:srgbClr val="ED4438"/>
              </a:solidFill>
            </a:endParaRPr>
          </a:p>
          <a:p>
            <a:pPr algn="just"/>
            <a:r>
              <a:rPr lang="fr-FR" sz="1600" dirty="0">
                <a:solidFill>
                  <a:schemeClr val="tx1"/>
                </a:solidFill>
                <a:latin typeface="+mn-lt"/>
              </a:rPr>
              <a:t>Réalisation du </a:t>
            </a:r>
            <a:r>
              <a:rPr lang="fr-FR" sz="1600" b="1" dirty="0" smtClean="0">
                <a:solidFill>
                  <a:srgbClr val="ED4438"/>
                </a:solidFill>
                <a:latin typeface="+mn-lt"/>
              </a:rPr>
              <a:t>Plan d’Accompagnement Individualisé (PAI) </a:t>
            </a:r>
            <a:r>
              <a:rPr lang="fr-FR" sz="1600" b="1" dirty="0">
                <a:solidFill>
                  <a:srgbClr val="ED4438"/>
                </a:solidFill>
                <a:latin typeface="+mn-lt"/>
              </a:rPr>
              <a:t>à </a:t>
            </a:r>
            <a:r>
              <a:rPr lang="fr-FR" sz="1600" b="1" dirty="0" smtClean="0">
                <a:solidFill>
                  <a:srgbClr val="ED4438"/>
                </a:solidFill>
                <a:latin typeface="+mn-lt"/>
              </a:rPr>
              <a:t>distance</a:t>
            </a:r>
            <a:r>
              <a:rPr lang="fr-FR" sz="1600" dirty="0" smtClean="0">
                <a:solidFill>
                  <a:schemeClr val="tx1"/>
                </a:solidFill>
                <a:latin typeface="+mn-lt"/>
              </a:rPr>
              <a:t>.</a:t>
            </a:r>
            <a:endParaRPr lang="fr-FR" sz="1600" dirty="0">
              <a:solidFill>
                <a:schemeClr val="tx1"/>
              </a:solidFill>
              <a:latin typeface="+mn-lt"/>
            </a:endParaRPr>
          </a:p>
          <a:p>
            <a:pPr algn="just"/>
            <a:endParaRPr lang="fr-FR" sz="800" dirty="0" smtClean="0">
              <a:solidFill>
                <a:schemeClr val="tx1"/>
              </a:solidFill>
              <a:latin typeface="+mn-lt"/>
            </a:endParaRPr>
          </a:p>
          <a:p>
            <a:pPr algn="just"/>
            <a:endParaRPr lang="fr-FR" sz="800" dirty="0" smtClean="0">
              <a:solidFill>
                <a:schemeClr val="tx1"/>
              </a:solidFill>
              <a:latin typeface="+mn-lt"/>
            </a:endParaRPr>
          </a:p>
          <a:p>
            <a:pPr algn="just"/>
            <a:r>
              <a:rPr lang="fr-FR" sz="1600" dirty="0">
                <a:solidFill>
                  <a:schemeClr val="tx1"/>
                </a:solidFill>
                <a:latin typeface="+mn-lt"/>
              </a:rPr>
              <a:t>Les </a:t>
            </a:r>
            <a:r>
              <a:rPr lang="fr-FR" sz="1600" b="1" dirty="0" smtClean="0">
                <a:solidFill>
                  <a:srgbClr val="ED4438"/>
                </a:solidFill>
                <a:latin typeface="+mn-lt"/>
              </a:rPr>
              <a:t>moyens mobilisés </a:t>
            </a:r>
            <a:r>
              <a:rPr lang="fr-FR" sz="1600" dirty="0">
                <a:solidFill>
                  <a:schemeClr val="tx1"/>
                </a:solidFill>
                <a:latin typeface="+mn-lt"/>
              </a:rPr>
              <a:t>: une éducatrice référente par groupe de 5-6 enfants, 2 éducatrices pour les séances en </a:t>
            </a:r>
            <a:r>
              <a:rPr lang="fr-FR" sz="1600" dirty="0" smtClean="0">
                <a:solidFill>
                  <a:schemeClr val="tx1"/>
                </a:solidFill>
                <a:latin typeface="+mn-lt"/>
              </a:rPr>
              <a:t>direct, 1 référente pédagogique par unité pour la réalisation et la validation des 1500 fiches d’activité, le temps pour renforcer l’équipe sur la production des outils numériques : vidéos tutoriel, mise en place des exercices sur </a:t>
            </a:r>
            <a:r>
              <a:rPr lang="fr-FR" sz="1600" dirty="0" err="1" smtClean="0">
                <a:solidFill>
                  <a:schemeClr val="tx1"/>
                </a:solidFill>
                <a:latin typeface="+mn-lt"/>
              </a:rPr>
              <a:t>Nearpod</a:t>
            </a:r>
            <a:r>
              <a:rPr lang="fr-FR" sz="1600" dirty="0" smtClean="0">
                <a:solidFill>
                  <a:schemeClr val="tx1"/>
                </a:solidFill>
                <a:latin typeface="+mn-lt"/>
              </a:rPr>
              <a:t>, pour planifier les séquences avec les parents</a:t>
            </a:r>
            <a:r>
              <a:rPr lang="fr-FR" sz="1600" dirty="0" smtClean="0">
                <a:solidFill>
                  <a:schemeClr val="tx1"/>
                </a:solidFill>
                <a:latin typeface="+mn-lt"/>
              </a:rPr>
              <a:t>.</a:t>
            </a:r>
            <a:endParaRPr lang="fr-FR" sz="1600" i="1" dirty="0" smtClean="0">
              <a:solidFill>
                <a:schemeClr val="tx1"/>
              </a:solidFill>
              <a:latin typeface="+mn-lt"/>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7056" y="269919"/>
            <a:ext cx="1390268" cy="493515"/>
          </a:xfrm>
          <a:prstGeom prst="rect">
            <a:avLst/>
          </a:prstGeom>
        </p:spPr>
      </p:pic>
      <p:cxnSp>
        <p:nvCxnSpPr>
          <p:cNvPr id="6" name="Connecteur droit 5"/>
          <p:cNvCxnSpPr/>
          <p:nvPr/>
        </p:nvCxnSpPr>
        <p:spPr>
          <a:xfrm>
            <a:off x="501135" y="803956"/>
            <a:ext cx="3962403" cy="0"/>
          </a:xfrm>
          <a:prstGeom prst="line">
            <a:avLst/>
          </a:prstGeom>
          <a:ln w="9525">
            <a:solidFill>
              <a:srgbClr val="ED4438"/>
            </a:solidFill>
          </a:ln>
        </p:spPr>
        <p:style>
          <a:lnRef idx="1">
            <a:schemeClr val="accent2"/>
          </a:lnRef>
          <a:fillRef idx="0">
            <a:schemeClr val="accent2"/>
          </a:fillRef>
          <a:effectRef idx="0">
            <a:schemeClr val="accent2"/>
          </a:effectRef>
          <a:fontRef idx="minor">
            <a:schemeClr val="tx1"/>
          </a:fontRef>
        </p:style>
      </p:cxnSp>
      <p:pic>
        <p:nvPicPr>
          <p:cNvPr id="8" name="Image 7"/>
          <p:cNvPicPr>
            <a:picLocks noChangeAspect="1"/>
          </p:cNvPicPr>
          <p:nvPr/>
        </p:nvPicPr>
        <p:blipFill>
          <a:blip r:embed="rId3"/>
          <a:stretch>
            <a:fillRect/>
          </a:stretch>
        </p:blipFill>
        <p:spPr>
          <a:xfrm>
            <a:off x="304610" y="1093521"/>
            <a:ext cx="463336" cy="237765"/>
          </a:xfrm>
          <a:prstGeom prst="rect">
            <a:avLst/>
          </a:prstGeom>
        </p:spPr>
      </p:pic>
      <p:pic>
        <p:nvPicPr>
          <p:cNvPr id="9" name="Image 8"/>
          <p:cNvPicPr>
            <a:picLocks noChangeAspect="1"/>
          </p:cNvPicPr>
          <p:nvPr/>
        </p:nvPicPr>
        <p:blipFill>
          <a:blip r:embed="rId4"/>
          <a:stretch>
            <a:fillRect/>
          </a:stretch>
        </p:blipFill>
        <p:spPr>
          <a:xfrm>
            <a:off x="278177" y="1834791"/>
            <a:ext cx="463336" cy="237765"/>
          </a:xfrm>
          <a:prstGeom prst="rect">
            <a:avLst/>
          </a:prstGeom>
        </p:spPr>
      </p:pic>
      <p:pic>
        <p:nvPicPr>
          <p:cNvPr id="11" name="Image 10"/>
          <p:cNvPicPr>
            <a:picLocks noChangeAspect="1"/>
          </p:cNvPicPr>
          <p:nvPr/>
        </p:nvPicPr>
        <p:blipFill>
          <a:blip r:embed="rId3"/>
          <a:stretch>
            <a:fillRect/>
          </a:stretch>
        </p:blipFill>
        <p:spPr>
          <a:xfrm>
            <a:off x="269467" y="2598355"/>
            <a:ext cx="463336" cy="237765"/>
          </a:xfrm>
          <a:prstGeom prst="rect">
            <a:avLst/>
          </a:prstGeom>
        </p:spPr>
      </p:pic>
      <p:pic>
        <p:nvPicPr>
          <p:cNvPr id="12" name="Image 11"/>
          <p:cNvPicPr>
            <a:picLocks noChangeAspect="1"/>
          </p:cNvPicPr>
          <p:nvPr/>
        </p:nvPicPr>
        <p:blipFill>
          <a:blip r:embed="rId3"/>
          <a:stretch>
            <a:fillRect/>
          </a:stretch>
        </p:blipFill>
        <p:spPr>
          <a:xfrm>
            <a:off x="266320" y="3204761"/>
            <a:ext cx="463336" cy="237765"/>
          </a:xfrm>
          <a:prstGeom prst="rect">
            <a:avLst/>
          </a:prstGeom>
        </p:spPr>
      </p:pic>
      <p:pic>
        <p:nvPicPr>
          <p:cNvPr id="17" name="Image 16"/>
          <p:cNvPicPr>
            <a:picLocks noChangeAspect="1"/>
          </p:cNvPicPr>
          <p:nvPr/>
        </p:nvPicPr>
        <p:blipFill>
          <a:blip r:embed="rId5"/>
          <a:stretch>
            <a:fillRect/>
          </a:stretch>
        </p:blipFill>
        <p:spPr>
          <a:xfrm>
            <a:off x="9680887" y="257096"/>
            <a:ext cx="612000" cy="612000"/>
          </a:xfrm>
          <a:prstGeom prst="rect">
            <a:avLst/>
          </a:prstGeom>
        </p:spPr>
      </p:pic>
      <p:pic>
        <p:nvPicPr>
          <p:cNvPr id="4" name="Image 3"/>
          <p:cNvPicPr>
            <a:picLocks noChangeAspect="1"/>
          </p:cNvPicPr>
          <p:nvPr/>
        </p:nvPicPr>
        <p:blipFill>
          <a:blip r:embed="rId6"/>
          <a:stretch>
            <a:fillRect/>
          </a:stretch>
        </p:blipFill>
        <p:spPr>
          <a:xfrm>
            <a:off x="7921869" y="4555527"/>
            <a:ext cx="3603872" cy="2054381"/>
          </a:xfrm>
          <a:prstGeom prst="rect">
            <a:avLst/>
          </a:prstGeom>
        </p:spPr>
      </p:pic>
      <p:pic>
        <p:nvPicPr>
          <p:cNvPr id="19" name="Image 18"/>
          <p:cNvPicPr>
            <a:picLocks noChangeAspect="1"/>
          </p:cNvPicPr>
          <p:nvPr/>
        </p:nvPicPr>
        <p:blipFill rotWithShape="1">
          <a:blip r:embed="rId7" cstate="print">
            <a:extLst>
              <a:ext uri="{28A0092B-C50C-407E-A947-70E740481C1C}">
                <a14:useLocalDpi xmlns:a14="http://schemas.microsoft.com/office/drawing/2010/main" val="0"/>
              </a:ext>
            </a:extLst>
          </a:blip>
          <a:srcRect l="23182"/>
          <a:stretch/>
        </p:blipFill>
        <p:spPr>
          <a:xfrm>
            <a:off x="935972" y="4831790"/>
            <a:ext cx="2428298" cy="1778118"/>
          </a:xfrm>
          <a:prstGeom prst="rect">
            <a:avLst/>
          </a:prstGeom>
        </p:spPr>
      </p:pic>
      <p:pic>
        <p:nvPicPr>
          <p:cNvPr id="20" name="Image 19"/>
          <p:cNvPicPr>
            <a:picLocks noChangeAspect="1"/>
          </p:cNvPicPr>
          <p:nvPr/>
        </p:nvPicPr>
        <p:blipFill rotWithShape="1">
          <a:blip r:embed="rId8" cstate="print">
            <a:extLst>
              <a:ext uri="{28A0092B-C50C-407E-A947-70E740481C1C}">
                <a14:useLocalDpi xmlns:a14="http://schemas.microsoft.com/office/drawing/2010/main" val="0"/>
              </a:ext>
            </a:extLst>
          </a:blip>
          <a:srcRect t="9746"/>
          <a:stretch/>
        </p:blipFill>
        <p:spPr>
          <a:xfrm>
            <a:off x="4231627" y="4555527"/>
            <a:ext cx="2822885" cy="2038217"/>
          </a:xfrm>
          <a:prstGeom prst="rect">
            <a:avLst/>
          </a:prstGeom>
        </p:spPr>
      </p:pic>
      <p:pic>
        <p:nvPicPr>
          <p:cNvPr id="2" name="Image 1"/>
          <p:cNvPicPr>
            <a:picLocks noChangeAspect="1"/>
          </p:cNvPicPr>
          <p:nvPr/>
        </p:nvPicPr>
        <p:blipFill>
          <a:blip r:embed="rId4"/>
          <a:stretch>
            <a:fillRect/>
          </a:stretch>
        </p:blipFill>
        <p:spPr>
          <a:xfrm>
            <a:off x="278177" y="3692284"/>
            <a:ext cx="463336" cy="237765"/>
          </a:xfrm>
          <a:prstGeom prst="rect">
            <a:avLst/>
          </a:prstGeom>
        </p:spPr>
      </p:pic>
    </p:spTree>
    <p:extLst>
      <p:ext uri="{BB962C8B-B14F-4D97-AF65-F5344CB8AC3E}">
        <p14:creationId xmlns:p14="http://schemas.microsoft.com/office/powerpoint/2010/main" val="2699553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509844" y="300641"/>
            <a:ext cx="904739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defRPr/>
            </a:pPr>
            <a:r>
              <a:rPr lang="fr-FR" altLang="fr-FR" sz="2800" cap="all" dirty="0" smtClean="0">
                <a:solidFill>
                  <a:schemeClr val="tx1"/>
                </a:solidFill>
                <a:latin typeface="+mn-lt"/>
                <a:ea typeface="Source Sans Pro" panose="020B0503030403020204" pitchFamily="34" charset="0"/>
              </a:rPr>
              <a:t>Education et numérique : </a:t>
            </a:r>
            <a:r>
              <a:rPr lang="fr-FR" altLang="fr-FR" sz="2800" cap="all" dirty="0" smtClean="0">
                <a:solidFill>
                  <a:srgbClr val="ED4438"/>
                </a:solidFill>
                <a:latin typeface="+mn-lt"/>
                <a:ea typeface="Source Sans Pro" panose="020B0503030403020204" pitchFamily="34" charset="0"/>
              </a:rPr>
              <a:t>bonnes pratiques, Leçons apprises</a:t>
            </a:r>
            <a:endParaRPr lang="fr-FR" altLang="fr-FR" sz="2800" dirty="0">
              <a:solidFill>
                <a:srgbClr val="ED4438"/>
              </a:solidFill>
              <a:latin typeface="+mn-lt"/>
              <a:ea typeface="Source Sans Pro" panose="020B0503030403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7056" y="269919"/>
            <a:ext cx="1390268" cy="493515"/>
          </a:xfrm>
          <a:prstGeom prst="rect">
            <a:avLst/>
          </a:prstGeom>
        </p:spPr>
      </p:pic>
      <p:cxnSp>
        <p:nvCxnSpPr>
          <p:cNvPr id="6" name="Connecteur droit 5"/>
          <p:cNvCxnSpPr/>
          <p:nvPr/>
        </p:nvCxnSpPr>
        <p:spPr>
          <a:xfrm>
            <a:off x="509844" y="1174813"/>
            <a:ext cx="3962403" cy="0"/>
          </a:xfrm>
          <a:prstGeom prst="line">
            <a:avLst/>
          </a:prstGeom>
          <a:ln w="9525">
            <a:solidFill>
              <a:srgbClr val="ED4438"/>
            </a:solidFill>
          </a:ln>
        </p:spPr>
        <p:style>
          <a:lnRef idx="1">
            <a:schemeClr val="accent2"/>
          </a:lnRef>
          <a:fillRef idx="0">
            <a:schemeClr val="accent2"/>
          </a:fillRef>
          <a:effectRef idx="0">
            <a:schemeClr val="accent2"/>
          </a:effectRef>
          <a:fontRef idx="minor">
            <a:schemeClr val="tx1"/>
          </a:fontRef>
        </p:style>
      </p:cxnSp>
      <p:sp>
        <p:nvSpPr>
          <p:cNvPr id="9" name="Rectangle 8"/>
          <p:cNvSpPr>
            <a:spLocks noGrp="1" noChangeArrowheads="1"/>
          </p:cNvSpPr>
          <p:nvPr/>
        </p:nvSpPr>
        <p:spPr bwMode="auto">
          <a:xfrm>
            <a:off x="945025" y="1488957"/>
            <a:ext cx="10892299"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lgn="just" eaLnBrk="1" hangingPunct="1"/>
            <a:r>
              <a:rPr lang="fr-FR" sz="1600" b="1" dirty="0">
                <a:solidFill>
                  <a:srgbClr val="ED4438"/>
                </a:solidFill>
                <a:latin typeface="+mn-lt"/>
              </a:rPr>
              <a:t>BONNES PRATIQUES IDENTIFIEES</a:t>
            </a:r>
          </a:p>
          <a:p>
            <a:pPr marL="285750" indent="-285750" algn="just">
              <a:buFont typeface="Arial" panose="020B0604020202020204" pitchFamily="34" charset="0"/>
              <a:buChar char="•"/>
            </a:pPr>
            <a:r>
              <a:rPr lang="fr-FR" sz="1600" dirty="0" smtClean="0">
                <a:solidFill>
                  <a:schemeClr val="tx1"/>
                </a:solidFill>
                <a:latin typeface="+mn-lt"/>
              </a:rPr>
              <a:t>prendre </a:t>
            </a:r>
            <a:r>
              <a:rPr lang="fr-FR" sz="1600" dirty="0" smtClean="0">
                <a:solidFill>
                  <a:schemeClr val="tx1"/>
                </a:solidFill>
                <a:latin typeface="+mn-lt"/>
              </a:rPr>
              <a:t>en compte les réalités des parents et de s’y adapter : outils disponibles, horaires, objectifs proposés aux enfants</a:t>
            </a:r>
          </a:p>
          <a:p>
            <a:pPr marL="285750" indent="-285750" algn="just">
              <a:buFont typeface="Arial" panose="020B0604020202020204" pitchFamily="34" charset="0"/>
              <a:buChar char="•"/>
            </a:pPr>
            <a:r>
              <a:rPr lang="fr-FR" sz="1600" dirty="0" smtClean="0">
                <a:solidFill>
                  <a:schemeClr val="tx1"/>
                </a:solidFill>
                <a:latin typeface="+mn-lt"/>
              </a:rPr>
              <a:t>associer </a:t>
            </a:r>
            <a:r>
              <a:rPr lang="fr-FR" sz="1600" dirty="0" smtClean="0">
                <a:solidFill>
                  <a:schemeClr val="tx1"/>
                </a:solidFill>
                <a:latin typeface="+mn-lt"/>
              </a:rPr>
              <a:t>les parents dès le démarrage et la construction du projet pédagogique</a:t>
            </a:r>
          </a:p>
          <a:p>
            <a:pPr marL="285750" indent="-285750" algn="just">
              <a:buFont typeface="Arial" panose="020B0604020202020204" pitchFamily="34" charset="0"/>
              <a:buChar char="•"/>
            </a:pPr>
            <a:r>
              <a:rPr lang="fr-FR" sz="1600" dirty="0" smtClean="0">
                <a:solidFill>
                  <a:schemeClr val="tx1"/>
                </a:solidFill>
                <a:latin typeface="+mn-lt"/>
              </a:rPr>
              <a:t>suivre </a:t>
            </a:r>
            <a:r>
              <a:rPr lang="fr-FR" sz="1600" dirty="0" smtClean="0">
                <a:solidFill>
                  <a:schemeClr val="tx1"/>
                </a:solidFill>
                <a:latin typeface="+mn-lt"/>
              </a:rPr>
              <a:t>régulièrement et de manière individualisée pour une meilleure prise en charge des enfants en situation de handicap dont l’apprentissage repose beaucoup sur le lien avec son éducateur (encore plus que pour des enfants non porteurs de handicap)</a:t>
            </a:r>
          </a:p>
        </p:txBody>
      </p:sp>
      <p:pic>
        <p:nvPicPr>
          <p:cNvPr id="10" name="Image 9"/>
          <p:cNvPicPr>
            <a:picLocks noChangeAspect="1"/>
          </p:cNvPicPr>
          <p:nvPr/>
        </p:nvPicPr>
        <p:blipFill>
          <a:blip r:embed="rId3"/>
          <a:stretch>
            <a:fillRect/>
          </a:stretch>
        </p:blipFill>
        <p:spPr>
          <a:xfrm>
            <a:off x="278176" y="1488957"/>
            <a:ext cx="463336" cy="237765"/>
          </a:xfrm>
          <a:prstGeom prst="rect">
            <a:avLst/>
          </a:prstGeom>
        </p:spPr>
      </p:pic>
      <p:pic>
        <p:nvPicPr>
          <p:cNvPr id="12" name="Image 11"/>
          <p:cNvPicPr>
            <a:picLocks noChangeAspect="1"/>
          </p:cNvPicPr>
          <p:nvPr/>
        </p:nvPicPr>
        <p:blipFill>
          <a:blip r:embed="rId4"/>
          <a:stretch>
            <a:fillRect/>
          </a:stretch>
        </p:blipFill>
        <p:spPr>
          <a:xfrm>
            <a:off x="278176" y="3143226"/>
            <a:ext cx="463336" cy="237765"/>
          </a:xfrm>
          <a:prstGeom prst="rect">
            <a:avLst/>
          </a:prstGeom>
        </p:spPr>
      </p:pic>
      <p:sp>
        <p:nvSpPr>
          <p:cNvPr id="17" name="ZoneTexte 16"/>
          <p:cNvSpPr txBox="1"/>
          <p:nvPr/>
        </p:nvSpPr>
        <p:spPr>
          <a:xfrm>
            <a:off x="846199" y="3077930"/>
            <a:ext cx="7708715" cy="3416320"/>
          </a:xfrm>
          <a:prstGeom prst="rect">
            <a:avLst/>
          </a:prstGeom>
          <a:noFill/>
        </p:spPr>
        <p:txBody>
          <a:bodyPr wrap="square" rtlCol="0">
            <a:spAutoFit/>
          </a:bodyPr>
          <a:lstStyle/>
          <a:p>
            <a:pPr algn="just"/>
            <a:r>
              <a:rPr lang="fr-FR" sz="1600" b="1" dirty="0">
                <a:solidFill>
                  <a:srgbClr val="ED4438"/>
                </a:solidFill>
                <a:ea typeface="+mj-ea"/>
                <a:cs typeface="+mj-cs"/>
              </a:rPr>
              <a:t>LECONS APPRISES</a:t>
            </a:r>
          </a:p>
          <a:p>
            <a:pPr marL="285750" indent="-285750" algn="just">
              <a:buFont typeface="Arial" panose="020B0604020202020204" pitchFamily="34" charset="0"/>
              <a:buChar char="•"/>
            </a:pPr>
            <a:r>
              <a:rPr lang="fr-FR" sz="1600" dirty="0" smtClean="0">
                <a:ea typeface="+mj-ea"/>
                <a:cs typeface="+mj-cs"/>
              </a:rPr>
              <a:t>Les outils numériques ont permis un accompagnement adapté et individualisé malgré la distance </a:t>
            </a:r>
            <a:endParaRPr lang="fr-FR" sz="1600" dirty="0" smtClean="0">
              <a:ea typeface="+mj-ea"/>
              <a:cs typeface="+mj-cs"/>
            </a:endParaRPr>
          </a:p>
          <a:p>
            <a:pPr algn="just"/>
            <a:endParaRPr lang="fr-FR" sz="800" dirty="0" smtClean="0">
              <a:ea typeface="+mj-ea"/>
              <a:cs typeface="+mj-cs"/>
            </a:endParaRPr>
          </a:p>
          <a:p>
            <a:pPr marL="285750" indent="-285750" algn="just">
              <a:buFont typeface="Arial" panose="020B0604020202020204" pitchFamily="34" charset="0"/>
              <a:buChar char="•"/>
            </a:pPr>
            <a:r>
              <a:rPr lang="fr-FR" sz="1600" dirty="0" smtClean="0"/>
              <a:t>Les </a:t>
            </a:r>
            <a:r>
              <a:rPr lang="fr-FR" sz="1600" dirty="0"/>
              <a:t>outils numériques ont permis </a:t>
            </a:r>
            <a:r>
              <a:rPr lang="fr-FR" sz="1600" dirty="0" smtClean="0"/>
              <a:t>de s</a:t>
            </a:r>
            <a:r>
              <a:rPr lang="fr-FR" sz="1600" dirty="0" smtClean="0">
                <a:ea typeface="+mj-ea"/>
                <a:cs typeface="+mj-cs"/>
              </a:rPr>
              <a:t>ortir l’apprentissage du centre et d’y intégrer pleinement les </a:t>
            </a:r>
            <a:r>
              <a:rPr lang="fr-FR" sz="1600" dirty="0" smtClean="0">
                <a:ea typeface="+mj-ea"/>
                <a:cs typeface="+mj-cs"/>
              </a:rPr>
              <a:t>familles</a:t>
            </a:r>
          </a:p>
          <a:p>
            <a:pPr algn="just"/>
            <a:endParaRPr lang="fr-FR" sz="800" dirty="0" smtClean="0">
              <a:ea typeface="+mj-ea"/>
              <a:cs typeface="+mj-cs"/>
            </a:endParaRPr>
          </a:p>
          <a:p>
            <a:pPr marL="285750" indent="-285750" algn="just">
              <a:buFont typeface="Arial" panose="020B0604020202020204" pitchFamily="34" charset="0"/>
              <a:buChar char="•"/>
            </a:pPr>
            <a:r>
              <a:rPr lang="fr-FR" sz="1600" dirty="0" smtClean="0">
                <a:ea typeface="+mj-ea"/>
                <a:cs typeface="+mj-cs"/>
              </a:rPr>
              <a:t>Le </a:t>
            </a:r>
            <a:r>
              <a:rPr lang="fr-FR" sz="1600" dirty="0" smtClean="0">
                <a:ea typeface="+mj-ea"/>
                <a:cs typeface="+mj-cs"/>
              </a:rPr>
              <a:t>maniement des outils numériques par les parents renforce leurs compétences mais ne suppose pas moins de travail pour les </a:t>
            </a:r>
            <a:r>
              <a:rPr lang="fr-FR" sz="1600" dirty="0" smtClean="0">
                <a:ea typeface="+mj-ea"/>
                <a:cs typeface="+mj-cs"/>
              </a:rPr>
              <a:t>éducateurs</a:t>
            </a:r>
          </a:p>
          <a:p>
            <a:pPr algn="just"/>
            <a:endParaRPr lang="fr-FR" sz="800" dirty="0" smtClean="0">
              <a:ea typeface="+mj-ea"/>
              <a:cs typeface="+mj-cs"/>
            </a:endParaRPr>
          </a:p>
          <a:p>
            <a:pPr marL="285750" indent="-285750" algn="just">
              <a:buFont typeface="Arial" panose="020B0604020202020204" pitchFamily="34" charset="0"/>
              <a:buChar char="•"/>
            </a:pPr>
            <a:r>
              <a:rPr lang="fr-FR" sz="1600" dirty="0" smtClean="0">
                <a:ea typeface="+mj-ea"/>
                <a:cs typeface="+mj-cs"/>
              </a:rPr>
              <a:t>L’apprentissage via le numérique risque de renforcer la dépendance des enfants envers leurs parents (eux seuls maitrisent les outils numériques) </a:t>
            </a:r>
            <a:endParaRPr lang="fr-FR" sz="1600" dirty="0" smtClean="0">
              <a:ea typeface="+mj-ea"/>
              <a:cs typeface="+mj-cs"/>
            </a:endParaRPr>
          </a:p>
          <a:p>
            <a:pPr algn="just"/>
            <a:endParaRPr lang="fr-FR" sz="800" dirty="0" smtClean="0">
              <a:ea typeface="+mj-ea"/>
              <a:cs typeface="+mj-cs"/>
            </a:endParaRPr>
          </a:p>
          <a:p>
            <a:pPr marL="285750" indent="-285750" algn="just">
              <a:buFont typeface="Arial" panose="020B0604020202020204" pitchFamily="34" charset="0"/>
              <a:buChar char="•"/>
            </a:pPr>
            <a:r>
              <a:rPr lang="fr-FR" sz="1600" dirty="0" smtClean="0">
                <a:ea typeface="+mj-ea"/>
                <a:cs typeface="+mj-cs"/>
              </a:rPr>
              <a:t>Les moyens limités du SESOBEL n’ont pas permis, malgré l’ouverture permise par le numérique, d’intégrer des enfants supplémentaires qui n’étaient pas déjà «connus»</a:t>
            </a:r>
            <a:r>
              <a:rPr lang="fr-FR" sz="1600" dirty="0" smtClean="0">
                <a:ea typeface="+mj-ea"/>
                <a:cs typeface="+mj-cs"/>
                <a:sym typeface="Wingdings" panose="05000000000000000000" pitchFamily="2" charset="2"/>
              </a:rPr>
              <a:t> </a:t>
            </a:r>
            <a:endParaRPr lang="fr-FR" sz="1600" dirty="0">
              <a:ea typeface="+mj-ea"/>
              <a:cs typeface="+mj-cs"/>
            </a:endParaRPr>
          </a:p>
        </p:txBody>
      </p:sp>
      <p:pic>
        <p:nvPicPr>
          <p:cNvPr id="18" name="Image 17"/>
          <p:cNvPicPr>
            <a:picLocks noChangeAspect="1"/>
          </p:cNvPicPr>
          <p:nvPr/>
        </p:nvPicPr>
        <p:blipFill>
          <a:blip r:embed="rId5"/>
          <a:stretch>
            <a:fillRect/>
          </a:stretch>
        </p:blipFill>
        <p:spPr>
          <a:xfrm>
            <a:off x="9635588" y="192548"/>
            <a:ext cx="612000" cy="612000"/>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9854" y="2922948"/>
            <a:ext cx="3266192" cy="1622675"/>
          </a:xfrm>
          <a:prstGeom prst="rect">
            <a:avLst/>
          </a:prstGeom>
          <a:ln>
            <a:noFill/>
          </a:ln>
          <a:effectLst>
            <a:softEdge rad="112500"/>
          </a:effectLst>
        </p:spPr>
      </p:pic>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4138" y="4926775"/>
            <a:ext cx="3157624" cy="1567498"/>
          </a:xfrm>
          <a:prstGeom prst="rect">
            <a:avLst/>
          </a:prstGeom>
        </p:spPr>
      </p:pic>
    </p:spTree>
    <p:extLst>
      <p:ext uri="{BB962C8B-B14F-4D97-AF65-F5344CB8AC3E}">
        <p14:creationId xmlns:p14="http://schemas.microsoft.com/office/powerpoint/2010/main" val="3767412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660783" y="3157445"/>
            <a:ext cx="109146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3000" b="0" i="0" baseline="0">
                <a:solidFill>
                  <a:srgbClr val="563F99"/>
                </a:solidFill>
                <a:latin typeface="Arial" panose="020B0604020202020204" pitchFamily="34" charset="0"/>
                <a:ea typeface="+mj-ea"/>
                <a:cs typeface="+mj-cs"/>
              </a:defRPr>
            </a:lvl1pPr>
            <a:lvl2pPr algn="l" rtl="0" eaLnBrk="0" fontAlgn="base" hangingPunct="0">
              <a:spcBef>
                <a:spcPct val="0"/>
              </a:spcBef>
              <a:spcAft>
                <a:spcPct val="0"/>
              </a:spcAft>
              <a:defRPr sz="1600" b="1">
                <a:solidFill>
                  <a:srgbClr val="AA9FCC"/>
                </a:solidFill>
                <a:latin typeface="Arial" charset="0"/>
              </a:defRPr>
            </a:lvl2pPr>
            <a:lvl3pPr algn="l" rtl="0" eaLnBrk="0" fontAlgn="base" hangingPunct="0">
              <a:spcBef>
                <a:spcPct val="0"/>
              </a:spcBef>
              <a:spcAft>
                <a:spcPct val="0"/>
              </a:spcAft>
              <a:defRPr sz="1600" b="1">
                <a:solidFill>
                  <a:srgbClr val="AA9FCC"/>
                </a:solidFill>
                <a:latin typeface="Arial" charset="0"/>
              </a:defRPr>
            </a:lvl3pPr>
            <a:lvl4pPr algn="l" rtl="0" eaLnBrk="0" fontAlgn="base" hangingPunct="0">
              <a:spcBef>
                <a:spcPct val="0"/>
              </a:spcBef>
              <a:spcAft>
                <a:spcPct val="0"/>
              </a:spcAft>
              <a:defRPr sz="1600" b="1">
                <a:solidFill>
                  <a:srgbClr val="AA9FCC"/>
                </a:solidFill>
                <a:latin typeface="Arial" charset="0"/>
              </a:defRPr>
            </a:lvl4pPr>
            <a:lvl5pPr algn="l" rtl="0" eaLnBrk="0" fontAlgn="base" hangingPunct="0">
              <a:spcBef>
                <a:spcPct val="0"/>
              </a:spcBef>
              <a:spcAft>
                <a:spcPct val="0"/>
              </a:spcAft>
              <a:defRPr sz="1600" b="1">
                <a:solidFill>
                  <a:srgbClr val="AA9FCC"/>
                </a:solidFill>
                <a:latin typeface="Arial" charset="0"/>
              </a:defRPr>
            </a:lvl5pPr>
            <a:lvl6pPr marL="457200" algn="l" rtl="0" fontAlgn="base">
              <a:spcBef>
                <a:spcPct val="0"/>
              </a:spcBef>
              <a:spcAft>
                <a:spcPct val="0"/>
              </a:spcAft>
              <a:defRPr>
                <a:solidFill>
                  <a:schemeClr val="bg2"/>
                </a:solidFill>
                <a:latin typeface="Frutiger-Normal" pitchFamily="2" charset="0"/>
              </a:defRPr>
            </a:lvl6pPr>
            <a:lvl7pPr marL="914400" algn="l" rtl="0" fontAlgn="base">
              <a:spcBef>
                <a:spcPct val="0"/>
              </a:spcBef>
              <a:spcAft>
                <a:spcPct val="0"/>
              </a:spcAft>
              <a:defRPr>
                <a:solidFill>
                  <a:schemeClr val="bg2"/>
                </a:solidFill>
                <a:latin typeface="Frutiger-Normal" pitchFamily="2" charset="0"/>
              </a:defRPr>
            </a:lvl7pPr>
            <a:lvl8pPr marL="1371600" algn="l" rtl="0" fontAlgn="base">
              <a:spcBef>
                <a:spcPct val="0"/>
              </a:spcBef>
              <a:spcAft>
                <a:spcPct val="0"/>
              </a:spcAft>
              <a:defRPr>
                <a:solidFill>
                  <a:schemeClr val="bg2"/>
                </a:solidFill>
                <a:latin typeface="Frutiger-Normal" pitchFamily="2" charset="0"/>
              </a:defRPr>
            </a:lvl8pPr>
            <a:lvl9pPr marL="1828800" algn="l" rtl="0" fontAlgn="base">
              <a:spcBef>
                <a:spcPct val="0"/>
              </a:spcBef>
              <a:spcAft>
                <a:spcPct val="0"/>
              </a:spcAft>
              <a:defRPr>
                <a:solidFill>
                  <a:schemeClr val="bg2"/>
                </a:solidFill>
                <a:latin typeface="Frutiger-Normal" pitchFamily="2" charset="0"/>
              </a:defRPr>
            </a:lvl9pPr>
          </a:lstStyle>
          <a:p>
            <a:pPr>
              <a:defRPr/>
            </a:pPr>
            <a:r>
              <a:rPr lang="fr-FR" altLang="fr-FR" sz="5400" cap="all" dirty="0">
                <a:solidFill>
                  <a:schemeClr val="tx1"/>
                </a:solidFill>
                <a:latin typeface="+mn-lt"/>
                <a:ea typeface="Source Sans Pro" panose="020B0503030403020204" pitchFamily="34" charset="0"/>
              </a:rPr>
              <a:t>#PARTAGE</a:t>
            </a:r>
            <a:r>
              <a:rPr lang="fr-FR" altLang="fr-FR" sz="5400" cap="all" dirty="0">
                <a:solidFill>
                  <a:srgbClr val="ED4438"/>
                </a:solidFill>
                <a:latin typeface="+mn-lt"/>
                <a:ea typeface="Source Sans Pro" panose="020B0503030403020204" pitchFamily="34" charset="0"/>
              </a:rPr>
              <a:t>AVECLESENFANTSDUMONDE</a:t>
            </a:r>
            <a:endParaRPr lang="fr-FR" altLang="fr-FR" sz="5400" dirty="0">
              <a:latin typeface="+mn-lt"/>
              <a:ea typeface="Source Sans Pro" panose="020B050303040302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554" y="1438319"/>
            <a:ext cx="3175070" cy="1127081"/>
          </a:xfrm>
          <a:prstGeom prst="rect">
            <a:avLst/>
          </a:prstGeom>
        </p:spPr>
      </p:pic>
      <p:sp>
        <p:nvSpPr>
          <p:cNvPr id="8" name="ZoneTexte 7"/>
          <p:cNvSpPr txBox="1"/>
          <p:nvPr/>
        </p:nvSpPr>
        <p:spPr>
          <a:xfrm>
            <a:off x="4803612" y="5594465"/>
            <a:ext cx="2327564" cy="461665"/>
          </a:xfrm>
          <a:prstGeom prst="rect">
            <a:avLst/>
          </a:prstGeom>
          <a:noFill/>
        </p:spPr>
        <p:txBody>
          <a:bodyPr wrap="square" rtlCol="0">
            <a:spAutoFit/>
          </a:bodyPr>
          <a:lstStyle/>
          <a:p>
            <a:r>
              <a:rPr lang="fr-FR" sz="2400" dirty="0"/>
              <a:t>www.partage.org</a:t>
            </a:r>
          </a:p>
        </p:txBody>
      </p:sp>
      <p:pic>
        <p:nvPicPr>
          <p:cNvPr id="4" name="Image 3"/>
          <p:cNvPicPr>
            <a:picLocks noChangeAspect="1"/>
          </p:cNvPicPr>
          <p:nvPr/>
        </p:nvPicPr>
        <p:blipFill>
          <a:blip r:embed="rId3"/>
          <a:stretch>
            <a:fillRect/>
          </a:stretch>
        </p:blipFill>
        <p:spPr>
          <a:xfrm>
            <a:off x="6669244" y="6138878"/>
            <a:ext cx="461932" cy="461428"/>
          </a:xfrm>
          <a:prstGeom prst="rect">
            <a:avLst/>
          </a:prstGeom>
        </p:spPr>
      </p:pic>
      <p:pic>
        <p:nvPicPr>
          <p:cNvPr id="10" name="Image 9"/>
          <p:cNvPicPr>
            <a:picLocks noChangeAspect="1"/>
          </p:cNvPicPr>
          <p:nvPr/>
        </p:nvPicPr>
        <p:blipFill>
          <a:blip r:embed="rId4"/>
          <a:stretch>
            <a:fillRect/>
          </a:stretch>
        </p:blipFill>
        <p:spPr>
          <a:xfrm>
            <a:off x="4880184" y="6138878"/>
            <a:ext cx="461932" cy="461428"/>
          </a:xfrm>
          <a:prstGeom prst="rect">
            <a:avLst/>
          </a:prstGeom>
        </p:spPr>
      </p:pic>
      <p:pic>
        <p:nvPicPr>
          <p:cNvPr id="11" name="Image 10"/>
          <p:cNvPicPr>
            <a:picLocks noChangeAspect="1"/>
          </p:cNvPicPr>
          <p:nvPr/>
        </p:nvPicPr>
        <p:blipFill>
          <a:blip r:embed="rId5"/>
          <a:stretch>
            <a:fillRect/>
          </a:stretch>
        </p:blipFill>
        <p:spPr>
          <a:xfrm>
            <a:off x="5471119" y="6138879"/>
            <a:ext cx="464168" cy="463662"/>
          </a:xfrm>
          <a:prstGeom prst="rect">
            <a:avLst/>
          </a:prstGeom>
        </p:spPr>
      </p:pic>
      <p:pic>
        <p:nvPicPr>
          <p:cNvPr id="12" name="Image 11"/>
          <p:cNvPicPr>
            <a:picLocks noChangeAspect="1"/>
          </p:cNvPicPr>
          <p:nvPr/>
        </p:nvPicPr>
        <p:blipFill>
          <a:blip r:embed="rId6"/>
          <a:stretch>
            <a:fillRect/>
          </a:stretch>
        </p:blipFill>
        <p:spPr>
          <a:xfrm>
            <a:off x="6064290" y="6138879"/>
            <a:ext cx="461932" cy="461428"/>
          </a:xfrm>
          <a:prstGeom prst="rect">
            <a:avLst/>
          </a:prstGeom>
        </p:spPr>
      </p:pic>
    </p:spTree>
    <p:extLst>
      <p:ext uri="{BB962C8B-B14F-4D97-AF65-F5344CB8AC3E}">
        <p14:creationId xmlns:p14="http://schemas.microsoft.com/office/powerpoint/2010/main" val="547675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E7D5F4C5F54841A739FA36E208D600" ma:contentTypeVersion="16" ma:contentTypeDescription="Crée un document." ma:contentTypeScope="" ma:versionID="be6b2f3d3d09aeec53e71dacab55dd50">
  <xsd:schema xmlns:xsd="http://www.w3.org/2001/XMLSchema" xmlns:xs="http://www.w3.org/2001/XMLSchema" xmlns:p="http://schemas.microsoft.com/office/2006/metadata/properties" xmlns:ns2="049611dc-f4e0-4b18-9df5-a2e2790cc77a" xmlns:ns3="bacc1d3e-f4d5-4571-ac80-c4f8e72f48f7" targetNamespace="http://schemas.microsoft.com/office/2006/metadata/properties" ma:root="true" ma:fieldsID="9d2c1db27ac13aa3929f5b1ad92d7192" ns2:_="" ns3:_="">
    <xsd:import namespace="049611dc-f4e0-4b18-9df5-a2e2790cc77a"/>
    <xsd:import namespace="bacc1d3e-f4d5-4571-ac80-c4f8e72f48f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9611dc-f4e0-4b18-9df5-a2e2790cc7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2cef13f3-815b-4534-a2a9-429426de49f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acc1d3e-f4d5-4571-ac80-c4f8e72f48f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1941bf8a-e7e1-405d-90c2-090b5cad4d81}" ma:internalName="TaxCatchAll" ma:showField="CatchAllData" ma:web="bacc1d3e-f4d5-4571-ac80-c4f8e72f48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acc1d3e-f4d5-4571-ac80-c4f8e72f48f7" xsi:nil="true"/>
    <lcf76f155ced4ddcb4097134ff3c332f xmlns="049611dc-f4e0-4b18-9df5-a2e2790cc77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391FDD0-1BB9-4B1B-92F7-43C149A58CDA}">
  <ds:schemaRefs>
    <ds:schemaRef ds:uri="http://schemas.microsoft.com/sharepoint/v3/contenttype/forms"/>
  </ds:schemaRefs>
</ds:datastoreItem>
</file>

<file path=customXml/itemProps2.xml><?xml version="1.0" encoding="utf-8"?>
<ds:datastoreItem xmlns:ds="http://schemas.openxmlformats.org/officeDocument/2006/customXml" ds:itemID="{89975ABC-EE21-4588-A49D-AEF8CCCFE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9611dc-f4e0-4b18-9df5-a2e2790cc77a"/>
    <ds:schemaRef ds:uri="bacc1d3e-f4d5-4571-ac80-c4f8e72f48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48B587-E693-4241-BCAA-D246C7F4D5BF}">
  <ds:schemaRefs>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www.w3.org/XML/1998/namespace"/>
    <ds:schemaRef ds:uri="http://schemas.microsoft.com/office/2006/documentManagement/types"/>
    <ds:schemaRef ds:uri="bacc1d3e-f4d5-4571-ac80-c4f8e72f48f7"/>
    <ds:schemaRef ds:uri="http://purl.org/dc/elements/1.1/"/>
    <ds:schemaRef ds:uri="http://purl.org/dc/dcmitype/"/>
    <ds:schemaRef ds:uri="049611dc-f4e0-4b18-9df5-a2e2790cc77a"/>
  </ds:schemaRefs>
</ds:datastoreItem>
</file>

<file path=docProps/app.xml><?xml version="1.0" encoding="utf-8"?>
<Properties xmlns="http://schemas.openxmlformats.org/officeDocument/2006/extended-properties" xmlns:vt="http://schemas.openxmlformats.org/officeDocument/2006/docPropsVTypes">
  <TotalTime>3300</TotalTime>
  <Words>647</Words>
  <Application>Microsoft Office PowerPoint</Application>
  <PresentationFormat>Grand écran</PresentationFormat>
  <Paragraphs>59</Paragraphs>
  <Slides>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Arial</vt:lpstr>
      <vt:lpstr>Calibri</vt:lpstr>
      <vt:lpstr>Calibri Light</vt:lpstr>
      <vt:lpstr>Source Sans Pro</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Sabrina MUSIAL</dc:creator>
  <cp:lastModifiedBy>Marie BENKETAF</cp:lastModifiedBy>
  <cp:revision>244</cp:revision>
  <cp:lastPrinted>2022-09-15T11:58:59Z</cp:lastPrinted>
  <dcterms:created xsi:type="dcterms:W3CDTF">2019-08-30T13:44:29Z</dcterms:created>
  <dcterms:modified xsi:type="dcterms:W3CDTF">2022-09-20T08:10:16Z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0x010100CDE7D5F4C5F54841A739FA36E208D600</vt:lpwstr>
  </property>
</Properties>
</file>