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877" r:id="rId5"/>
    <p:sldId id="2895" r:id="rId6"/>
    <p:sldId id="2878" r:id="rId7"/>
    <p:sldId id="2896" r:id="rId8"/>
    <p:sldId id="2774" r:id="rId9"/>
    <p:sldId id="2906" r:id="rId10"/>
    <p:sldId id="2887" r:id="rId11"/>
    <p:sldId id="2905" r:id="rId12"/>
    <p:sldId id="344" r:id="rId13"/>
    <p:sldId id="28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herine Zink" initials="KZ" lastIdx="6" clrIdx="6">
    <p:extLst>
      <p:ext uri="{19B8F6BF-5375-455C-9EA6-DF929625EA0E}">
        <p15:presenceInfo xmlns:p15="http://schemas.microsoft.com/office/powerpoint/2012/main" userId="S::kzink@childfund.org::9051a9ab-963f-4834-b858-30be0dc43b69" providerId="AD"/>
      </p:ext>
    </p:extLst>
  </p:cmAuthor>
  <p:cmAuthor id="1" name="Wendy Hirsch" initials="WH" lastIdx="6" clrIdx="0">
    <p:extLst>
      <p:ext uri="{19B8F6BF-5375-455C-9EA6-DF929625EA0E}">
        <p15:presenceInfo xmlns:p15="http://schemas.microsoft.com/office/powerpoint/2012/main" userId="5acde4bbae9398aa" providerId="Windows Live"/>
      </p:ext>
    </p:extLst>
  </p:cmAuthor>
  <p:cmAuthor id="8" name="Marine Fouilland" initials="MF" lastIdx="13" clrIdx="7">
    <p:extLst>
      <p:ext uri="{19B8F6BF-5375-455C-9EA6-DF929625EA0E}">
        <p15:presenceInfo xmlns:p15="http://schemas.microsoft.com/office/powerpoint/2012/main" userId="S-1-5-21-3581740443-2157585097-3024752358-4142" providerId="AD"/>
      </p:ext>
    </p:extLst>
  </p:cmAuthor>
  <p:cmAuthor id="2" name="Kim Repp" initials="KR" lastIdx="2" clrIdx="1">
    <p:extLst>
      <p:ext uri="{19B8F6BF-5375-455C-9EA6-DF929625EA0E}">
        <p15:presenceInfo xmlns:p15="http://schemas.microsoft.com/office/powerpoint/2012/main" userId="S::krepp@childfund.org::8b9212b8-ae55-4a90-8573-bc00249aca84" providerId="AD"/>
      </p:ext>
    </p:extLst>
  </p:cmAuthor>
  <p:cmAuthor id="9" name="Chloé Bataille" initials="CB" lastIdx="8" clrIdx="8">
    <p:extLst>
      <p:ext uri="{19B8F6BF-5375-455C-9EA6-DF929625EA0E}">
        <p15:presenceInfo xmlns:p15="http://schemas.microsoft.com/office/powerpoint/2012/main" userId="S-1-5-21-3581740443-2157585097-3024752358-5133" providerId="AD"/>
      </p:ext>
    </p:extLst>
  </p:cmAuthor>
  <p:cmAuthor id="3" name="Anand Vishwakarma" initials="AV" lastIdx="6" clrIdx="2">
    <p:extLst>
      <p:ext uri="{19B8F6BF-5375-455C-9EA6-DF929625EA0E}">
        <p15:presenceInfo xmlns:p15="http://schemas.microsoft.com/office/powerpoint/2012/main" userId="S::avishwakarma@childfund.org::123d00cb-c233-4db9-9560-bf4a28e1258d" providerId="AD"/>
      </p:ext>
    </p:extLst>
  </p:cmAuthor>
  <p:cmAuthor id="10" name="Moussa Diallo" initials="MD" lastIdx="4" clrIdx="9">
    <p:extLst>
      <p:ext uri="{19B8F6BF-5375-455C-9EA6-DF929625EA0E}">
        <p15:presenceInfo xmlns:p15="http://schemas.microsoft.com/office/powerpoint/2012/main" userId="S::moussadiallo@childfund.org::99469d6c-0485-4cb3-a06d-27a3eb493018" providerId="AD"/>
      </p:ext>
    </p:extLst>
  </p:cmAuthor>
  <p:cmAuthor id="4" name="wendy" initials="we" lastIdx="12" clrIdx="3">
    <p:extLst>
      <p:ext uri="{19B8F6BF-5375-455C-9EA6-DF929625EA0E}">
        <p15:presenceInfo xmlns:p15="http://schemas.microsoft.com/office/powerpoint/2012/main" userId="S::wendy_wendyhirsch.com#ext#@childfundintl.onmicrosoft.com::077839b4-df6e-4a84-9bbd-f4b630cc39f0" providerId="AD"/>
      </p:ext>
    </p:extLst>
  </p:cmAuthor>
  <p:cmAuthor id="5" name="Mario Lima" initials="ML" lastIdx="1" clrIdx="4">
    <p:extLst>
      <p:ext uri="{19B8F6BF-5375-455C-9EA6-DF929625EA0E}">
        <p15:presenceInfo xmlns:p15="http://schemas.microsoft.com/office/powerpoint/2012/main" userId="S::mlima2@childfund.org::22a2e63c-a1a2-4a92-975f-62a9cd8fa910" providerId="AD"/>
      </p:ext>
    </p:extLst>
  </p:cmAuthor>
  <p:cmAuthor id="6" name="Paul Bode" initials="PB" lastIdx="11" clrIdx="5">
    <p:extLst>
      <p:ext uri="{19B8F6BF-5375-455C-9EA6-DF929625EA0E}">
        <p15:presenceInfo xmlns:p15="http://schemas.microsoft.com/office/powerpoint/2012/main" userId="S::pbode@childfund.org::8da23109-34a2-46b5-86d8-5083b46ab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45"/>
    <a:srgbClr val="D2DB2F"/>
    <a:srgbClr val="3999B4"/>
    <a:srgbClr val="FCC65A"/>
    <a:srgbClr val="FFFFFF"/>
    <a:srgbClr val="00ACCD"/>
    <a:srgbClr val="A80000"/>
    <a:srgbClr val="C31F33"/>
    <a:srgbClr val="E0E670"/>
    <a:srgbClr val="018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2777" autoAdjust="0"/>
  </p:normalViewPr>
  <p:slideViewPr>
    <p:cSldViewPr snapToGrid="0">
      <p:cViewPr varScale="1">
        <p:scale>
          <a:sx n="106" d="100"/>
          <a:sy n="106"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04949-718E-6A4F-B3A3-E673399C99FE}"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2DDAB-4C23-344A-B38F-86BC73E03BC8}" type="slidenum">
              <a:rPr lang="en-US" smtClean="0"/>
              <a:t>‹N°›</a:t>
            </a:fld>
            <a:endParaRPr lang="en-US"/>
          </a:p>
        </p:txBody>
      </p:sp>
    </p:spTree>
    <p:extLst>
      <p:ext uri="{BB962C8B-B14F-4D97-AF65-F5344CB8AC3E}">
        <p14:creationId xmlns:p14="http://schemas.microsoft.com/office/powerpoint/2010/main" val="119579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292929"/>
                </a:solidFill>
                <a:latin typeface="Open Sans" panose="020B0606030504020204"/>
              </a:rPr>
              <a:t>Crée en 2002, </a:t>
            </a:r>
            <a:r>
              <a:rPr lang="fr-FR" dirty="0" err="1">
                <a:solidFill>
                  <a:srgbClr val="292929"/>
                </a:solidFill>
                <a:latin typeface="Open Sans" panose="020B0606030504020204"/>
              </a:rPr>
              <a:t>ChildFund</a:t>
            </a:r>
            <a:r>
              <a:rPr lang="fr-FR" dirty="0">
                <a:solidFill>
                  <a:srgbClr val="292929"/>
                </a:solidFill>
                <a:latin typeface="Open Sans" panose="020B0606030504020204"/>
              </a:rPr>
              <a:t> Alliance est un réseau international de 11 organisations de parrainage, </a:t>
            </a:r>
            <a:r>
              <a:rPr lang="fr-FR" sz="1200" b="0" i="0" kern="1200" dirty="0">
                <a:solidFill>
                  <a:schemeClr val="tx1"/>
                </a:solidFill>
                <a:effectLst/>
                <a:latin typeface="+mn-lt"/>
                <a:ea typeface="+mn-ea"/>
                <a:cs typeface="+mn-cs"/>
              </a:rPr>
              <a:t>Cette alliance mondiale partage l</a:t>
            </a:r>
            <a:r>
              <a:rPr lang="fr-FR" sz="1200" b="1" i="0" kern="1200" dirty="0">
                <a:solidFill>
                  <a:schemeClr val="tx1"/>
                </a:solidFill>
                <a:effectLst/>
                <a:latin typeface="+mn-lt"/>
                <a:ea typeface="+mn-ea"/>
                <a:cs typeface="+mn-cs"/>
              </a:rPr>
              <a:t>es mêmes valeurs et engagements en faveur de l'amélioration des conditions de vie des enfants et de leurs familles. </a:t>
            </a:r>
            <a:r>
              <a:rPr lang="fr-FR" dirty="0">
                <a:solidFill>
                  <a:srgbClr val="292929"/>
                </a:solidFill>
                <a:latin typeface="Open Sans" panose="020B0606030504020204"/>
              </a:rPr>
              <a:t>Grâce à ses partenaires sur le terrain, ce réseau dont Un Enfant par la Main est membre contribue à aider :</a:t>
            </a:r>
          </a:p>
          <a:p>
            <a:pPr>
              <a:buFont typeface="Arial" panose="020B0604020202020204" pitchFamily="34" charset="0"/>
              <a:buChar char="•"/>
            </a:pPr>
            <a:r>
              <a:rPr lang="fr-FR" b="1" dirty="0">
                <a:solidFill>
                  <a:srgbClr val="292929"/>
                </a:solidFill>
                <a:latin typeface="Open Sans" panose="020B0606030504020204"/>
              </a:rPr>
              <a:t> 23 millions d'enfants et leurs familles, dans 70 pays,</a:t>
            </a:r>
            <a:endParaRPr lang="fr-FR" dirty="0">
              <a:solidFill>
                <a:srgbClr val="292929"/>
              </a:solidFill>
              <a:latin typeface="Open Sans" panose="020B0606030504020204"/>
            </a:endParaRPr>
          </a:p>
          <a:p>
            <a:pPr>
              <a:buFont typeface="Arial" panose="020B0604020202020204" pitchFamily="34" charset="0"/>
              <a:buChar char="•"/>
            </a:pPr>
            <a:r>
              <a:rPr lang="fr-FR" b="1" dirty="0">
                <a:solidFill>
                  <a:srgbClr val="292929"/>
                </a:solidFill>
                <a:latin typeface="Open Sans" panose="020B0606030504020204"/>
              </a:rPr>
              <a:t>au travers de 1 400 programmes de développement communautaire</a:t>
            </a:r>
          </a:p>
          <a:p>
            <a:pPr>
              <a:buFont typeface="Arial" panose="020B0604020202020204" pitchFamily="34" charset="0"/>
              <a:buChar char="•"/>
            </a:pPr>
            <a:endParaRPr lang="fr-FR" b="1" i="0" dirty="0">
              <a:solidFill>
                <a:srgbClr val="292929"/>
              </a:solidFill>
              <a:effectLst/>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0" dirty="0">
                <a:effectLst/>
                <a:latin typeface="Open Sans" panose="020B0606030504020204" pitchFamily="34" charset="0"/>
              </a:rPr>
              <a:t>Depuis 1990, Un Enfant par la Main travaille avec ce partenaire sénégalais pour venir en aide aux enfants et à leurs familles.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0" dirty="0">
                <a:effectLst/>
                <a:latin typeface="Open Sans" panose="020B0606030504020204" pitchFamily="34" charset="0"/>
              </a:rPr>
              <a:t>Nos actions au Sénégal se traduisent par la mise en place des programmes d’aide et de développement notamment dans les domaines de l’éducation et de la santé pour les enfants et les jeunes.</a:t>
            </a:r>
          </a:p>
        </p:txBody>
      </p:sp>
      <p:sp>
        <p:nvSpPr>
          <p:cNvPr id="4" name="Espace réservé du numéro de diapositive 3"/>
          <p:cNvSpPr>
            <a:spLocks noGrp="1"/>
          </p:cNvSpPr>
          <p:nvPr>
            <p:ph type="sldNum" sz="quarter" idx="5"/>
          </p:nvPr>
        </p:nvSpPr>
        <p:spPr/>
        <p:txBody>
          <a:bodyPr/>
          <a:lstStyle/>
          <a:p>
            <a:fld id="{FAC2DDAB-4C23-344A-B38F-86BC73E03BC8}" type="slidenum">
              <a:rPr lang="en-US" smtClean="0"/>
              <a:t>3</a:t>
            </a:fld>
            <a:endParaRPr lang="en-US"/>
          </a:p>
        </p:txBody>
      </p:sp>
    </p:spTree>
    <p:extLst>
      <p:ext uri="{BB962C8B-B14F-4D97-AF65-F5344CB8AC3E}">
        <p14:creationId xmlns:p14="http://schemas.microsoft.com/office/powerpoint/2010/main" val="39221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FAC2DDAB-4C23-344A-B38F-86BC73E03BC8}" type="slidenum">
              <a:rPr lang="en-US" smtClean="0"/>
              <a:t>4</a:t>
            </a:fld>
            <a:endParaRPr lang="en-US"/>
          </a:p>
        </p:txBody>
      </p:sp>
    </p:spTree>
    <p:extLst>
      <p:ext uri="{BB962C8B-B14F-4D97-AF65-F5344CB8AC3E}">
        <p14:creationId xmlns:p14="http://schemas.microsoft.com/office/powerpoint/2010/main" val="252935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FBDBF-BAB8-C84A-8D50-7DC725F8C2F7}" type="slidenum">
              <a:rPr lang="en-US" smtClean="0"/>
              <a:t>5</a:t>
            </a:fld>
            <a:endParaRPr lang="en-US"/>
          </a:p>
        </p:txBody>
      </p:sp>
    </p:spTree>
    <p:extLst>
      <p:ext uri="{BB962C8B-B14F-4D97-AF65-F5344CB8AC3E}">
        <p14:creationId xmlns:p14="http://schemas.microsoft.com/office/powerpoint/2010/main" val="252396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C2DDAB-4C23-344A-B38F-86BC73E03BC8}" type="slidenum">
              <a:rPr lang="en-US" smtClean="0"/>
              <a:t>6</a:t>
            </a:fld>
            <a:endParaRPr lang="en-US"/>
          </a:p>
        </p:txBody>
      </p:sp>
    </p:spTree>
    <p:extLst>
      <p:ext uri="{BB962C8B-B14F-4D97-AF65-F5344CB8AC3E}">
        <p14:creationId xmlns:p14="http://schemas.microsoft.com/office/powerpoint/2010/main" val="344694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C2DDAB-4C23-344A-B38F-86BC73E03BC8}" type="slidenum">
              <a:rPr lang="en-US" smtClean="0"/>
              <a:t>7</a:t>
            </a:fld>
            <a:endParaRPr lang="en-US"/>
          </a:p>
        </p:txBody>
      </p:sp>
    </p:spTree>
    <p:extLst>
      <p:ext uri="{BB962C8B-B14F-4D97-AF65-F5344CB8AC3E}">
        <p14:creationId xmlns:p14="http://schemas.microsoft.com/office/powerpoint/2010/main" val="111154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C2DDAB-4C23-344A-B38F-86BC73E03BC8}" type="slidenum">
              <a:rPr lang="en-US" smtClean="0"/>
              <a:t>8</a:t>
            </a:fld>
            <a:endParaRPr lang="en-US"/>
          </a:p>
        </p:txBody>
      </p:sp>
    </p:spTree>
    <p:extLst>
      <p:ext uri="{BB962C8B-B14F-4D97-AF65-F5344CB8AC3E}">
        <p14:creationId xmlns:p14="http://schemas.microsoft.com/office/powerpoint/2010/main" val="261872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dirty="0"/>
              <a:t>CL = collectivités locales</a:t>
            </a:r>
          </a:p>
          <a:p>
            <a:pPr rtl="0"/>
            <a:r>
              <a:rPr lang="fr-FR" dirty="0"/>
              <a:t>MEN = ministère de l’éducation nationale</a:t>
            </a:r>
          </a:p>
        </p:txBody>
      </p:sp>
      <p:sp>
        <p:nvSpPr>
          <p:cNvPr id="4" name="Espace réservé du numéro de diapositive 3"/>
          <p:cNvSpPr>
            <a:spLocks noGrp="1"/>
          </p:cNvSpPr>
          <p:nvPr>
            <p:ph type="sldNum" sz="quarter" idx="5"/>
          </p:nvPr>
        </p:nvSpPr>
        <p:spPr/>
        <p:txBody>
          <a:bodyPr rtlCol="0"/>
          <a:lstStyle/>
          <a:p>
            <a:pPr rtl="0"/>
            <a:fld id="{284ECAD9-32EE-4091-BDA5-6BD15ACC5E58}" type="slidenum">
              <a:rPr lang="fr-FR" smtClean="0"/>
              <a:t>9</a:t>
            </a:fld>
            <a:endParaRPr lang="fr-FR" dirty="0"/>
          </a:p>
        </p:txBody>
      </p:sp>
    </p:spTree>
    <p:extLst>
      <p:ext uri="{BB962C8B-B14F-4D97-AF65-F5344CB8AC3E}">
        <p14:creationId xmlns:p14="http://schemas.microsoft.com/office/powerpoint/2010/main" val="223871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FBDBF-BAB8-C84A-8D50-7DC725F8C2F7}" type="slidenum">
              <a:rPr lang="en-US" smtClean="0"/>
              <a:t>10</a:t>
            </a:fld>
            <a:endParaRPr lang="en-US"/>
          </a:p>
        </p:txBody>
      </p:sp>
    </p:spTree>
    <p:extLst>
      <p:ext uri="{BB962C8B-B14F-4D97-AF65-F5344CB8AC3E}">
        <p14:creationId xmlns:p14="http://schemas.microsoft.com/office/powerpoint/2010/main" val="102885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7015-1549-A44A-9592-44B76E7291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8D11A9-B40D-7548-8ADD-F19648B8B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4D8666-4A20-D543-875F-4A3D33304ED8}"/>
              </a:ext>
            </a:extLst>
          </p:cNvPr>
          <p:cNvSpPr>
            <a:spLocks noGrp="1"/>
          </p:cNvSpPr>
          <p:nvPr>
            <p:ph type="dt" sz="half" idx="10"/>
          </p:nvPr>
        </p:nvSpPr>
        <p:spPr/>
        <p:txBody>
          <a:bodyPr/>
          <a:lstStyle/>
          <a:p>
            <a:fld id="{E3036B8E-BAA1-BB4E-B3AD-CC8587D1359B}" type="datetime1">
              <a:rPr lang="en-US" smtClean="0"/>
              <a:t>9/20/2022</a:t>
            </a:fld>
            <a:endParaRPr lang="en-US"/>
          </a:p>
        </p:txBody>
      </p:sp>
      <p:sp>
        <p:nvSpPr>
          <p:cNvPr id="5" name="Footer Placeholder 4">
            <a:extLst>
              <a:ext uri="{FF2B5EF4-FFF2-40B4-BE49-F238E27FC236}">
                <a16:creationId xmlns:a16="http://schemas.microsoft.com/office/drawing/2014/main" id="{8114C946-0EB7-F24B-AB19-88490A7F6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472D6-4C35-DA43-B74D-E333B3C78A3B}"/>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381898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43AE-863D-4844-9DEF-A73C480DC0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3192A-66B3-0C4F-9D53-5700F372F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7F98C-BF0D-694B-A510-B5AB2F617A77}"/>
              </a:ext>
            </a:extLst>
          </p:cNvPr>
          <p:cNvSpPr>
            <a:spLocks noGrp="1"/>
          </p:cNvSpPr>
          <p:nvPr>
            <p:ph type="dt" sz="half" idx="10"/>
          </p:nvPr>
        </p:nvSpPr>
        <p:spPr/>
        <p:txBody>
          <a:bodyPr/>
          <a:lstStyle/>
          <a:p>
            <a:fld id="{866DE852-CA89-C548-BE8F-5AB60D113A0C}" type="datetime1">
              <a:rPr lang="en-US" smtClean="0"/>
              <a:t>9/20/2022</a:t>
            </a:fld>
            <a:endParaRPr lang="en-US"/>
          </a:p>
        </p:txBody>
      </p:sp>
      <p:sp>
        <p:nvSpPr>
          <p:cNvPr id="5" name="Footer Placeholder 4">
            <a:extLst>
              <a:ext uri="{FF2B5EF4-FFF2-40B4-BE49-F238E27FC236}">
                <a16:creationId xmlns:a16="http://schemas.microsoft.com/office/drawing/2014/main" id="{D220103E-D348-1243-B747-E95E47379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93F6E-084A-E140-9AFE-E92EE9EB18D9}"/>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301203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6E76D-B543-384A-AF7B-195A2E6944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16F3EA-0112-AE40-BF2D-013E05D213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857A4-9105-5A47-B82C-FE6EE8ADA7EB}"/>
              </a:ext>
            </a:extLst>
          </p:cNvPr>
          <p:cNvSpPr>
            <a:spLocks noGrp="1"/>
          </p:cNvSpPr>
          <p:nvPr>
            <p:ph type="dt" sz="half" idx="10"/>
          </p:nvPr>
        </p:nvSpPr>
        <p:spPr/>
        <p:txBody>
          <a:bodyPr/>
          <a:lstStyle/>
          <a:p>
            <a:fld id="{E2D0BFAE-2B73-D542-9565-DB1765FD02FC}" type="datetime1">
              <a:rPr lang="en-US" smtClean="0"/>
              <a:t>9/20/2022</a:t>
            </a:fld>
            <a:endParaRPr lang="en-US"/>
          </a:p>
        </p:txBody>
      </p:sp>
      <p:sp>
        <p:nvSpPr>
          <p:cNvPr id="5" name="Footer Placeholder 4">
            <a:extLst>
              <a:ext uri="{FF2B5EF4-FFF2-40B4-BE49-F238E27FC236}">
                <a16:creationId xmlns:a16="http://schemas.microsoft.com/office/drawing/2014/main" id="{3A4BAA42-A73C-854D-ACE1-3E1535104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03277-A6FE-A74C-8661-F7FDADCD92CF}"/>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334968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0353-F729-C247-96F6-52408A35C701}"/>
              </a:ext>
            </a:extLst>
          </p:cNvPr>
          <p:cNvSpPr>
            <a:spLocks noGrp="1"/>
          </p:cNvSpPr>
          <p:nvPr>
            <p:ph type="title"/>
          </p:nvPr>
        </p:nvSpPr>
        <p:spPr/>
        <p:txBody>
          <a:bodyPr/>
          <a:lstStyle>
            <a:lvl1pPr>
              <a:defRPr>
                <a:latin typeface="Roboto Slab" pitchFamily="2" charset="0"/>
                <a:ea typeface="Roboto Slab"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A0A5188-3575-0845-BF23-CEB04DA4F2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E5E6B-216D-7944-8808-A43AC9ECFABA}"/>
              </a:ext>
            </a:extLst>
          </p:cNvPr>
          <p:cNvSpPr>
            <a:spLocks noGrp="1"/>
          </p:cNvSpPr>
          <p:nvPr>
            <p:ph type="dt" sz="half" idx="10"/>
          </p:nvPr>
        </p:nvSpPr>
        <p:spPr/>
        <p:txBody>
          <a:bodyPr/>
          <a:lstStyle/>
          <a:p>
            <a:fld id="{468D2293-F1D3-4747-9FC2-508DF6780D58}" type="datetime1">
              <a:rPr lang="en-US" smtClean="0"/>
              <a:t>9/20/2022</a:t>
            </a:fld>
            <a:endParaRPr lang="en-US"/>
          </a:p>
        </p:txBody>
      </p:sp>
      <p:sp>
        <p:nvSpPr>
          <p:cNvPr id="5" name="Footer Placeholder 4">
            <a:extLst>
              <a:ext uri="{FF2B5EF4-FFF2-40B4-BE49-F238E27FC236}">
                <a16:creationId xmlns:a16="http://schemas.microsoft.com/office/drawing/2014/main" id="{9896CE51-EE81-6244-9175-1F4FB4F75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5168F-55B7-7649-9F16-6EAAF1799900}"/>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349463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92DA-04B3-0442-BAA0-43147E2C54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1B84B-639A-F845-9644-3CE473805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695EB-1B52-7442-8052-732CC81A3A5D}"/>
              </a:ext>
            </a:extLst>
          </p:cNvPr>
          <p:cNvSpPr>
            <a:spLocks noGrp="1"/>
          </p:cNvSpPr>
          <p:nvPr>
            <p:ph type="dt" sz="half" idx="10"/>
          </p:nvPr>
        </p:nvSpPr>
        <p:spPr/>
        <p:txBody>
          <a:bodyPr/>
          <a:lstStyle/>
          <a:p>
            <a:fld id="{AC8077E3-8502-AA4C-A84E-0490920CF7F8}" type="datetime1">
              <a:rPr lang="en-US" smtClean="0"/>
              <a:t>9/20/2022</a:t>
            </a:fld>
            <a:endParaRPr lang="en-US"/>
          </a:p>
        </p:txBody>
      </p:sp>
      <p:sp>
        <p:nvSpPr>
          <p:cNvPr id="5" name="Footer Placeholder 4">
            <a:extLst>
              <a:ext uri="{FF2B5EF4-FFF2-40B4-BE49-F238E27FC236}">
                <a16:creationId xmlns:a16="http://schemas.microsoft.com/office/drawing/2014/main" id="{6B3777F3-4C30-454E-B77D-FEEDB7C38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67DFC-1D2C-6F4A-AB57-1AB0BF32ED70}"/>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92186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6FDB-CD3F-054C-A6E5-A3D46FFCD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9C839-EF48-8140-8E51-C427C1E192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A47AD3-DF6A-8948-8D27-1710EE56CD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4DCFB9-DDE3-504E-A06E-473DDC5E6E1A}"/>
              </a:ext>
            </a:extLst>
          </p:cNvPr>
          <p:cNvSpPr>
            <a:spLocks noGrp="1"/>
          </p:cNvSpPr>
          <p:nvPr>
            <p:ph type="dt" sz="half" idx="10"/>
          </p:nvPr>
        </p:nvSpPr>
        <p:spPr/>
        <p:txBody>
          <a:bodyPr/>
          <a:lstStyle/>
          <a:p>
            <a:fld id="{B0FC3DBB-A8B6-084F-8725-AA5EA6A5EF28}" type="datetime1">
              <a:rPr lang="en-US" smtClean="0"/>
              <a:t>9/20/2022</a:t>
            </a:fld>
            <a:endParaRPr lang="en-US"/>
          </a:p>
        </p:txBody>
      </p:sp>
      <p:sp>
        <p:nvSpPr>
          <p:cNvPr id="6" name="Footer Placeholder 5">
            <a:extLst>
              <a:ext uri="{FF2B5EF4-FFF2-40B4-BE49-F238E27FC236}">
                <a16:creationId xmlns:a16="http://schemas.microsoft.com/office/drawing/2014/main" id="{25218561-6248-C046-8448-774C8B7C5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FA364-9E1C-A947-91E3-5613F98B96BA}"/>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320045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F280-CF84-144A-A77E-D7EE3A1359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58AFB8-CA06-A242-ABD1-03871BCA79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C595D-F341-C746-8EB5-AE694B7966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BDADB-9456-1D4E-A4EC-4DF04A6BC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74A124-6A10-CD4A-8609-BE641E772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B9A684-E5E8-C343-B151-CCB4DF8AD37E}"/>
              </a:ext>
            </a:extLst>
          </p:cNvPr>
          <p:cNvSpPr>
            <a:spLocks noGrp="1"/>
          </p:cNvSpPr>
          <p:nvPr>
            <p:ph type="dt" sz="half" idx="10"/>
          </p:nvPr>
        </p:nvSpPr>
        <p:spPr/>
        <p:txBody>
          <a:bodyPr/>
          <a:lstStyle/>
          <a:p>
            <a:fld id="{F2AB7BFD-DB47-4B45-8DDA-350456502432}" type="datetime1">
              <a:rPr lang="en-US" smtClean="0"/>
              <a:t>9/20/2022</a:t>
            </a:fld>
            <a:endParaRPr lang="en-US"/>
          </a:p>
        </p:txBody>
      </p:sp>
      <p:sp>
        <p:nvSpPr>
          <p:cNvPr id="8" name="Footer Placeholder 7">
            <a:extLst>
              <a:ext uri="{FF2B5EF4-FFF2-40B4-BE49-F238E27FC236}">
                <a16:creationId xmlns:a16="http://schemas.microsoft.com/office/drawing/2014/main" id="{3D4E4E5F-B9BF-894F-B83E-59AAB62D73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9AA016-269D-1740-AC19-FA29F4D2148F}"/>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376758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D676-A095-3D44-9B65-438BF095DE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FA634-C249-B84D-BC42-18A6B453D476}"/>
              </a:ext>
            </a:extLst>
          </p:cNvPr>
          <p:cNvSpPr>
            <a:spLocks noGrp="1"/>
          </p:cNvSpPr>
          <p:nvPr>
            <p:ph type="dt" sz="half" idx="10"/>
          </p:nvPr>
        </p:nvSpPr>
        <p:spPr/>
        <p:txBody>
          <a:bodyPr/>
          <a:lstStyle/>
          <a:p>
            <a:fld id="{E22214B3-DEA8-0143-95AB-FD2BE579DD62}" type="datetime1">
              <a:rPr lang="en-US" smtClean="0"/>
              <a:t>9/20/2022</a:t>
            </a:fld>
            <a:endParaRPr lang="en-US"/>
          </a:p>
        </p:txBody>
      </p:sp>
      <p:sp>
        <p:nvSpPr>
          <p:cNvPr id="4" name="Footer Placeholder 3">
            <a:extLst>
              <a:ext uri="{FF2B5EF4-FFF2-40B4-BE49-F238E27FC236}">
                <a16:creationId xmlns:a16="http://schemas.microsoft.com/office/drawing/2014/main" id="{FAA6DFCF-13E6-854A-A084-C079F4AE23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CB89FD-CDDF-2545-B249-4E09F3D2CC80}"/>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113455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FF80A-7B62-A34B-988F-FCD9D545A526}"/>
              </a:ext>
            </a:extLst>
          </p:cNvPr>
          <p:cNvSpPr>
            <a:spLocks noGrp="1"/>
          </p:cNvSpPr>
          <p:nvPr>
            <p:ph type="dt" sz="half" idx="10"/>
          </p:nvPr>
        </p:nvSpPr>
        <p:spPr/>
        <p:txBody>
          <a:bodyPr/>
          <a:lstStyle/>
          <a:p>
            <a:fld id="{06AFF0AF-20D1-1648-9FB0-267EC26B2A39}" type="datetime1">
              <a:rPr lang="en-US" smtClean="0"/>
              <a:t>9/20/2022</a:t>
            </a:fld>
            <a:endParaRPr lang="en-US"/>
          </a:p>
        </p:txBody>
      </p:sp>
      <p:sp>
        <p:nvSpPr>
          <p:cNvPr id="3" name="Footer Placeholder 2">
            <a:extLst>
              <a:ext uri="{FF2B5EF4-FFF2-40B4-BE49-F238E27FC236}">
                <a16:creationId xmlns:a16="http://schemas.microsoft.com/office/drawing/2014/main" id="{6A7207FA-2227-F447-8F8B-4BC4D6A467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20C715-8924-BC48-B0CA-459BDCBAA790}"/>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384584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225F-3D95-0042-B2E3-A7F3E9656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DBFE55-682A-584C-9B81-EA17ACB73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BE9A3B-FF1E-0943-A0B3-41C20BD59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6C250-98DC-A34F-9D4D-5702D4054798}"/>
              </a:ext>
            </a:extLst>
          </p:cNvPr>
          <p:cNvSpPr>
            <a:spLocks noGrp="1"/>
          </p:cNvSpPr>
          <p:nvPr>
            <p:ph type="dt" sz="half" idx="10"/>
          </p:nvPr>
        </p:nvSpPr>
        <p:spPr/>
        <p:txBody>
          <a:bodyPr/>
          <a:lstStyle/>
          <a:p>
            <a:fld id="{0F3E9E8D-90C4-D047-BDA4-3577614850CD}" type="datetime1">
              <a:rPr lang="en-US" smtClean="0"/>
              <a:t>9/20/2022</a:t>
            </a:fld>
            <a:endParaRPr lang="en-US"/>
          </a:p>
        </p:txBody>
      </p:sp>
      <p:sp>
        <p:nvSpPr>
          <p:cNvPr id="6" name="Footer Placeholder 5">
            <a:extLst>
              <a:ext uri="{FF2B5EF4-FFF2-40B4-BE49-F238E27FC236}">
                <a16:creationId xmlns:a16="http://schemas.microsoft.com/office/drawing/2014/main" id="{CC51EA62-6290-0246-AB30-BC7A8EC1A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45A82-69DC-7F42-973E-E6ADB6C4106F}"/>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144185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4787-1FC3-5346-8268-8883A21CD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AB36EE-1F87-FD4B-ACD1-96EBCE80D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EFE28F-0864-124A-B818-A429EE261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BC7CB-B049-FB4D-89B3-5212E7BF72C1}"/>
              </a:ext>
            </a:extLst>
          </p:cNvPr>
          <p:cNvSpPr>
            <a:spLocks noGrp="1"/>
          </p:cNvSpPr>
          <p:nvPr>
            <p:ph type="dt" sz="half" idx="10"/>
          </p:nvPr>
        </p:nvSpPr>
        <p:spPr/>
        <p:txBody>
          <a:bodyPr/>
          <a:lstStyle/>
          <a:p>
            <a:fld id="{58538FEF-0B8F-9E47-8B65-B5BD3CD0FF81}" type="datetime1">
              <a:rPr lang="en-US" smtClean="0"/>
              <a:t>9/20/2022</a:t>
            </a:fld>
            <a:endParaRPr lang="en-US"/>
          </a:p>
        </p:txBody>
      </p:sp>
      <p:sp>
        <p:nvSpPr>
          <p:cNvPr id="6" name="Footer Placeholder 5">
            <a:extLst>
              <a:ext uri="{FF2B5EF4-FFF2-40B4-BE49-F238E27FC236}">
                <a16:creationId xmlns:a16="http://schemas.microsoft.com/office/drawing/2014/main" id="{FC797509-8BB3-6B48-B665-4FD15874F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5204D-F85A-0F4E-B2F8-7C3B3E4B00B0}"/>
              </a:ext>
            </a:extLst>
          </p:cNvPr>
          <p:cNvSpPr>
            <a:spLocks noGrp="1"/>
          </p:cNvSpPr>
          <p:nvPr>
            <p:ph type="sldNum" sz="quarter" idx="12"/>
          </p:nvPr>
        </p:nvSpPr>
        <p:spPr/>
        <p:txBody>
          <a:bodyPr/>
          <a:lstStyle/>
          <a:p>
            <a:fld id="{FB9CCA7D-66F7-DA44-9538-0CAA12A58142}" type="slidenum">
              <a:rPr lang="en-US" smtClean="0"/>
              <a:t>‹N°›</a:t>
            </a:fld>
            <a:endParaRPr lang="en-US"/>
          </a:p>
        </p:txBody>
      </p:sp>
    </p:spTree>
    <p:extLst>
      <p:ext uri="{BB962C8B-B14F-4D97-AF65-F5344CB8AC3E}">
        <p14:creationId xmlns:p14="http://schemas.microsoft.com/office/powerpoint/2010/main" val="386335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C05B7-E8FB-2B43-981F-ED3408713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6E116F-A9D5-2342-8C67-3D3B6FF5F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25CA6-5DB8-7342-A1E2-C0DDA06D5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FB5BC-250C-E140-A2FB-8A3F7DB381C3}" type="datetime1">
              <a:rPr lang="en-US" smtClean="0"/>
              <a:t>9/20/2022</a:t>
            </a:fld>
            <a:endParaRPr lang="en-US"/>
          </a:p>
        </p:txBody>
      </p:sp>
      <p:sp>
        <p:nvSpPr>
          <p:cNvPr id="5" name="Footer Placeholder 4">
            <a:extLst>
              <a:ext uri="{FF2B5EF4-FFF2-40B4-BE49-F238E27FC236}">
                <a16:creationId xmlns:a16="http://schemas.microsoft.com/office/drawing/2014/main" id="{23DAF88E-6C10-0340-A070-8659F121F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7FACE-23CE-E24B-9950-E1EC20D1B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CCA7D-66F7-DA44-9538-0CAA12A58142}" type="slidenum">
              <a:rPr lang="en-US" smtClean="0"/>
              <a:t>‹N°›</a:t>
            </a:fld>
            <a:endParaRPr lang="en-US"/>
          </a:p>
        </p:txBody>
      </p:sp>
    </p:spTree>
    <p:extLst>
      <p:ext uri="{BB962C8B-B14F-4D97-AF65-F5344CB8AC3E}">
        <p14:creationId xmlns:p14="http://schemas.microsoft.com/office/powerpoint/2010/main" val="269576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ocialnetlink.org/2020/03/covid-19-au-senegal-pour-une-continuite-pedagogique-le-ministere-de-leducation-lance-apprendre-a-la-mais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5.jpeg"/><Relationship Id="rId21" Type="http://schemas.openxmlformats.org/officeDocument/2006/relationships/image" Target="../media/image22.png"/><Relationship Id="rId7" Type="http://schemas.microsoft.com/office/2007/relationships/hdphoto" Target="../media/hdphoto1.wdp"/><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4.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sv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10" Type="http://schemas.openxmlformats.org/officeDocument/2006/relationships/image" Target="../media/image27.png"/><Relationship Id="rId4" Type="http://schemas.openxmlformats.org/officeDocument/2006/relationships/image" Target="../media/image23.jpe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4.jpe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image" Target="../media/image5.jpeg"/><Relationship Id="rId9" Type="http://schemas.openxmlformats.org/officeDocument/2006/relationships/image" Target="../media/image32.jpeg"/><Relationship Id="rId14" Type="http://schemas.openxmlformats.org/officeDocument/2006/relationships/image" Target="../media/image37.jpeg"/></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jpe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jpe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5.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5.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41ADB3F-B38C-9647-526F-51FBF3853084}"/>
              </a:ext>
            </a:extLst>
          </p:cNvPr>
          <p:cNvGrpSpPr/>
          <p:nvPr/>
        </p:nvGrpSpPr>
        <p:grpSpPr>
          <a:xfrm>
            <a:off x="1" y="0"/>
            <a:ext cx="12191999" cy="6858000"/>
            <a:chOff x="1" y="0"/>
            <a:chExt cx="12191999" cy="6858000"/>
          </a:xfrm>
        </p:grpSpPr>
        <p:sp>
          <p:nvSpPr>
            <p:cNvPr id="10" name="Titre 1">
              <a:extLst>
                <a:ext uri="{FF2B5EF4-FFF2-40B4-BE49-F238E27FC236}">
                  <a16:creationId xmlns:a16="http://schemas.microsoft.com/office/drawing/2014/main" id="{32A5C22F-D3FE-4DD6-988D-9169D03D18BA}"/>
                </a:ext>
              </a:extLst>
            </p:cNvPr>
            <p:cNvSpPr txBox="1">
              <a:spLocks/>
            </p:cNvSpPr>
            <p:nvPr/>
          </p:nvSpPr>
          <p:spPr>
            <a:xfrm>
              <a:off x="6917454" y="0"/>
              <a:ext cx="5274546" cy="6858000"/>
            </a:xfrm>
            <a:prstGeom prst="rect">
              <a:avLst/>
            </a:prstGeom>
            <a:solidFill>
              <a:srgbClr val="007A4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fr-FR" sz="3600" b="1" dirty="0">
                <a:solidFill>
                  <a:schemeClr val="bg1"/>
                </a:solidFill>
                <a:latin typeface="Open Sans" panose="020B0606030504020204"/>
              </a:endParaRPr>
            </a:p>
            <a:p>
              <a:pPr>
                <a:lnSpc>
                  <a:spcPct val="100000"/>
                </a:lnSpc>
              </a:pPr>
              <a:endParaRPr lang="fr-FR" sz="3600" dirty="0">
                <a:solidFill>
                  <a:schemeClr val="bg1"/>
                </a:solidFill>
                <a:latin typeface="Open Sans" panose="020B0606030504020204"/>
              </a:endParaRPr>
            </a:p>
            <a:p>
              <a:pPr>
                <a:lnSpc>
                  <a:spcPct val="100000"/>
                </a:lnSpc>
              </a:pPr>
              <a:endParaRPr lang="fr-FR" sz="3600" dirty="0">
                <a:solidFill>
                  <a:schemeClr val="bg1"/>
                </a:solidFill>
                <a:latin typeface="Open Sans" panose="020B0606030504020204"/>
              </a:endParaRPr>
            </a:p>
            <a:p>
              <a:pPr>
                <a:lnSpc>
                  <a:spcPct val="100000"/>
                </a:lnSpc>
              </a:pPr>
              <a:endParaRPr lang="fr-FR" sz="3600" dirty="0">
                <a:solidFill>
                  <a:schemeClr val="bg1"/>
                </a:solidFill>
                <a:latin typeface="Open Sans" panose="020B0606030504020204"/>
              </a:endParaRPr>
            </a:p>
            <a:p>
              <a:pPr>
                <a:lnSpc>
                  <a:spcPct val="100000"/>
                </a:lnSpc>
              </a:pPr>
              <a:endParaRPr lang="fr-FR" sz="3600" dirty="0">
                <a:solidFill>
                  <a:schemeClr val="bg1"/>
                </a:solidFill>
                <a:latin typeface="Open Sans" panose="020B0606030504020204"/>
              </a:endParaRPr>
            </a:p>
            <a:p>
              <a:pPr>
                <a:lnSpc>
                  <a:spcPct val="100000"/>
                </a:lnSpc>
              </a:pPr>
              <a:endParaRPr lang="fr-FR" sz="3600" dirty="0">
                <a:solidFill>
                  <a:schemeClr val="bg1"/>
                </a:solidFill>
                <a:latin typeface="Open Sans" panose="020B0606030504020204"/>
              </a:endParaRPr>
            </a:p>
            <a:p>
              <a:pPr>
                <a:lnSpc>
                  <a:spcPct val="100000"/>
                </a:lnSpc>
              </a:pPr>
              <a:endParaRPr lang="fr-FR" sz="3600" dirty="0">
                <a:solidFill>
                  <a:schemeClr val="bg1"/>
                </a:solidFill>
                <a:latin typeface="Open Sans" panose="020B0606030504020204"/>
              </a:endParaRPr>
            </a:p>
            <a:p>
              <a:pPr>
                <a:lnSpc>
                  <a:spcPct val="100000"/>
                </a:lnSpc>
              </a:pPr>
              <a:endParaRPr lang="fr-FR" sz="3600" dirty="0">
                <a:solidFill>
                  <a:schemeClr val="bg1"/>
                </a:solidFill>
                <a:latin typeface="Open Sans" panose="020B0606030504020204"/>
              </a:endParaRPr>
            </a:p>
            <a:p>
              <a:pPr>
                <a:lnSpc>
                  <a:spcPct val="100000"/>
                </a:lnSpc>
              </a:pPr>
              <a:endParaRPr lang="fr-FR" sz="3600" dirty="0">
                <a:solidFill>
                  <a:schemeClr val="bg1"/>
                </a:solidFill>
                <a:latin typeface="Open Sans" panose="020B0606030504020204"/>
              </a:endParaRPr>
            </a:p>
            <a:p>
              <a:pPr algn="r">
                <a:lnSpc>
                  <a:spcPct val="100000"/>
                </a:lnSpc>
              </a:pPr>
              <a:r>
                <a:rPr lang="fr-FR" sz="1200" dirty="0">
                  <a:solidFill>
                    <a:schemeClr val="bg1"/>
                  </a:solidFill>
                  <a:latin typeface="Open Sans" panose="020B0606030504020204"/>
                </a:rPr>
                <a:t>Septembre 2022</a:t>
              </a:r>
            </a:p>
          </p:txBody>
        </p:sp>
        <p:pic>
          <p:nvPicPr>
            <p:cNvPr id="3" name="Image 2">
              <a:extLst>
                <a:ext uri="{FF2B5EF4-FFF2-40B4-BE49-F238E27FC236}">
                  <a16:creationId xmlns:a16="http://schemas.microsoft.com/office/drawing/2014/main" id="{E7D85856-EA8A-4D5F-BA7A-1599F3A5DA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6974816" cy="6858000"/>
            </a:xfrm>
            <a:prstGeom prst="rect">
              <a:avLst/>
            </a:prstGeom>
          </p:spPr>
        </p:pic>
      </p:grpSp>
      <p:pic>
        <p:nvPicPr>
          <p:cNvPr id="13" name="Picture 7" descr="A picture containing drawing&#10;&#10;Description automatically generated">
            <a:extLst>
              <a:ext uri="{FF2B5EF4-FFF2-40B4-BE49-F238E27FC236}">
                <a16:creationId xmlns:a16="http://schemas.microsoft.com/office/drawing/2014/main" id="{98C4346E-6CF4-44B6-BB48-781C5FE74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2240" y="298764"/>
            <a:ext cx="2759759" cy="784441"/>
          </a:xfrm>
          <a:prstGeom prst="rect">
            <a:avLst/>
          </a:prstGeom>
        </p:spPr>
      </p:pic>
      <p:sp>
        <p:nvSpPr>
          <p:cNvPr id="4" name="ZoneTexte 3">
            <a:extLst>
              <a:ext uri="{FF2B5EF4-FFF2-40B4-BE49-F238E27FC236}">
                <a16:creationId xmlns:a16="http://schemas.microsoft.com/office/drawing/2014/main" id="{2B49FE13-651F-4912-BDF8-E54BBD38963B}"/>
              </a:ext>
            </a:extLst>
          </p:cNvPr>
          <p:cNvSpPr txBox="1"/>
          <p:nvPr/>
        </p:nvSpPr>
        <p:spPr>
          <a:xfrm>
            <a:off x="7118023" y="2205075"/>
            <a:ext cx="5020637" cy="1701300"/>
          </a:xfrm>
          <a:prstGeom prst="rect">
            <a:avLst/>
          </a:prstGeom>
          <a:noFill/>
        </p:spPr>
        <p:txBody>
          <a:bodyPr wrap="square" rtlCol="0">
            <a:spAutoFit/>
          </a:bodyPr>
          <a:lstStyle/>
          <a:p>
            <a:pPr algn="ctr">
              <a:lnSpc>
                <a:spcPct val="107000"/>
              </a:lnSpc>
              <a:spcAft>
                <a:spcPts val="800"/>
              </a:spcAft>
              <a:tabLst>
                <a:tab pos="2552700" algn="l"/>
              </a:tabLst>
            </a:pPr>
            <a:r>
              <a:rPr lang="fr-FR" sz="2000" dirty="0">
                <a:solidFill>
                  <a:schemeClr val="bg1"/>
                </a:solidFill>
                <a:latin typeface="Open Sans" panose="020B0606030504020204"/>
                <a:ea typeface="+mj-ea"/>
                <a:cs typeface="+mj-cs"/>
              </a:rPr>
              <a:t>Le Projet d’appui à l’initiative </a:t>
            </a:r>
          </a:p>
          <a:p>
            <a:pPr algn="ctr">
              <a:lnSpc>
                <a:spcPct val="107000"/>
              </a:lnSpc>
              <a:spcAft>
                <a:spcPts val="800"/>
              </a:spcAft>
              <a:tabLst>
                <a:tab pos="2552700" algn="l"/>
              </a:tabLst>
            </a:pPr>
            <a:r>
              <a:rPr lang="fr-FR" sz="2000" dirty="0">
                <a:solidFill>
                  <a:schemeClr val="bg1"/>
                </a:solidFill>
                <a:latin typeface="Open Sans" panose="020B0606030504020204"/>
                <a:ea typeface="+mj-ea"/>
                <a:cs typeface="+mj-cs"/>
              </a:rPr>
              <a:t>« </a:t>
            </a:r>
            <a:r>
              <a:rPr lang="fr-FR" sz="2000" dirty="0">
                <a:solidFill>
                  <a:schemeClr val="bg1"/>
                </a:solidFill>
                <a:latin typeface="Open Sans" panose="020B0606030504020204"/>
                <a:ea typeface="+mj-ea"/>
                <a:cs typeface="+mj-cs"/>
                <a:hlinkClick r:id="rId4">
                  <a:extLst>
                    <a:ext uri="{A12FA001-AC4F-418D-AE19-62706E023703}">
                      <ahyp:hlinkClr xmlns:ahyp="http://schemas.microsoft.com/office/drawing/2018/hyperlinkcolor" val="tx"/>
                    </a:ext>
                  </a:extLst>
                </a:hlinkClick>
              </a:rPr>
              <a:t>Apprendre à la maison</a:t>
            </a:r>
            <a:r>
              <a:rPr lang="fr-FR" sz="2000" dirty="0">
                <a:solidFill>
                  <a:schemeClr val="bg1"/>
                </a:solidFill>
                <a:latin typeface="Open Sans" panose="020B0606030504020204"/>
                <a:ea typeface="+mj-ea"/>
                <a:cs typeface="+mj-cs"/>
              </a:rPr>
              <a:t> » dénommé </a:t>
            </a:r>
          </a:p>
          <a:p>
            <a:pPr algn="ctr">
              <a:lnSpc>
                <a:spcPct val="107000"/>
              </a:lnSpc>
              <a:spcAft>
                <a:spcPts val="800"/>
              </a:spcAft>
              <a:tabLst>
                <a:tab pos="2552700" algn="l"/>
              </a:tabLst>
            </a:pPr>
            <a:r>
              <a:rPr lang="fr-FR" sz="2000" dirty="0">
                <a:solidFill>
                  <a:schemeClr val="bg1"/>
                </a:solidFill>
                <a:latin typeface="Open Sans" panose="020B0606030504020204"/>
                <a:ea typeface="+mj-ea"/>
                <a:cs typeface="+mj-cs"/>
              </a:rPr>
              <a:t>« Continuité pédagogique » </a:t>
            </a:r>
          </a:p>
          <a:p>
            <a:pPr algn="ctr">
              <a:lnSpc>
                <a:spcPct val="107000"/>
              </a:lnSpc>
              <a:spcAft>
                <a:spcPts val="800"/>
              </a:spcAft>
              <a:tabLst>
                <a:tab pos="2552700" algn="l"/>
              </a:tabLst>
            </a:pPr>
            <a:r>
              <a:rPr lang="fr-FR" sz="2000" dirty="0">
                <a:solidFill>
                  <a:schemeClr val="bg1"/>
                </a:solidFill>
                <a:latin typeface="Open Sans" panose="020B0606030504020204"/>
                <a:ea typeface="+mj-ea"/>
                <a:cs typeface="+mj-cs"/>
              </a:rPr>
              <a:t> </a:t>
            </a:r>
          </a:p>
        </p:txBody>
      </p:sp>
      <p:sp>
        <p:nvSpPr>
          <p:cNvPr id="5" name="ZoneTexte 4">
            <a:extLst>
              <a:ext uri="{FF2B5EF4-FFF2-40B4-BE49-F238E27FC236}">
                <a16:creationId xmlns:a16="http://schemas.microsoft.com/office/drawing/2014/main" id="{8D9092CD-F0D8-A8B5-397E-C360E2DB20CD}"/>
              </a:ext>
            </a:extLst>
          </p:cNvPr>
          <p:cNvSpPr txBox="1"/>
          <p:nvPr/>
        </p:nvSpPr>
        <p:spPr>
          <a:xfrm>
            <a:off x="7285597" y="5028244"/>
            <a:ext cx="5020637" cy="707886"/>
          </a:xfrm>
          <a:prstGeom prst="rect">
            <a:avLst/>
          </a:prstGeom>
          <a:noFill/>
        </p:spPr>
        <p:txBody>
          <a:bodyPr wrap="square" rtlCol="0">
            <a:spAutoFit/>
          </a:bodyPr>
          <a:lstStyle/>
          <a:p>
            <a:r>
              <a:rPr lang="fr-FR" sz="2000" dirty="0">
                <a:solidFill>
                  <a:schemeClr val="bg1"/>
                </a:solidFill>
                <a:latin typeface="Open Sans" panose="020B0606030504020204"/>
              </a:rPr>
              <a:t>Présentation Champions de l’éducation </a:t>
            </a:r>
          </a:p>
          <a:p>
            <a:r>
              <a:rPr lang="fr-FR" sz="2000" dirty="0">
                <a:solidFill>
                  <a:schemeClr val="bg1"/>
                </a:solidFill>
                <a:latin typeface="Open Sans" panose="020B0606030504020204"/>
              </a:rPr>
              <a:t>« Éducation et numérique »  </a:t>
            </a:r>
          </a:p>
        </p:txBody>
      </p:sp>
      <p:pic>
        <p:nvPicPr>
          <p:cNvPr id="8" name="Image 7">
            <a:extLst>
              <a:ext uri="{FF2B5EF4-FFF2-40B4-BE49-F238E27FC236}">
                <a16:creationId xmlns:a16="http://schemas.microsoft.com/office/drawing/2014/main" id="{A220D8FF-368B-434D-B547-2F2A71230B07}"/>
              </a:ext>
            </a:extLst>
          </p:cNvPr>
          <p:cNvPicPr>
            <a:picLocks noChangeAspect="1"/>
          </p:cNvPicPr>
          <p:nvPr/>
        </p:nvPicPr>
        <p:blipFill>
          <a:blip r:embed="rId5"/>
          <a:stretch>
            <a:fillRect/>
          </a:stretch>
        </p:blipFill>
        <p:spPr>
          <a:xfrm>
            <a:off x="6891597" y="-291933"/>
            <a:ext cx="2904318" cy="1815199"/>
          </a:xfrm>
          <a:prstGeom prst="rect">
            <a:avLst/>
          </a:prstGeom>
        </p:spPr>
      </p:pic>
    </p:spTree>
    <p:extLst>
      <p:ext uri="{BB962C8B-B14F-4D97-AF65-F5344CB8AC3E}">
        <p14:creationId xmlns:p14="http://schemas.microsoft.com/office/powerpoint/2010/main" val="396815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oogle Shape;414;p54">
            <a:extLst>
              <a:ext uri="{FF2B5EF4-FFF2-40B4-BE49-F238E27FC236}">
                <a16:creationId xmlns:a16="http://schemas.microsoft.com/office/drawing/2014/main" id="{FE38E833-D054-4441-9762-F4107D56EE3F}"/>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3"/>
            <a:ext cx="12192134" cy="6858000"/>
          </a:xfrm>
          <a:prstGeom prst="rect">
            <a:avLst/>
          </a:prstGeom>
          <a:noFill/>
          <a:ln>
            <a:noFill/>
          </a:ln>
        </p:spPr>
      </p:pic>
      <p:sp>
        <p:nvSpPr>
          <p:cNvPr id="17" name="Rectangle 16">
            <a:extLst>
              <a:ext uri="{FF2B5EF4-FFF2-40B4-BE49-F238E27FC236}">
                <a16:creationId xmlns:a16="http://schemas.microsoft.com/office/drawing/2014/main" id="{B9A3FA1A-9E1C-504B-B296-B76B1147471A}"/>
              </a:ext>
            </a:extLst>
          </p:cNvPr>
          <p:cNvSpPr/>
          <p:nvPr/>
        </p:nvSpPr>
        <p:spPr>
          <a:xfrm>
            <a:off x="437547" y="5109214"/>
            <a:ext cx="1930125" cy="338554"/>
          </a:xfrm>
          <a:prstGeom prst="rect">
            <a:avLst/>
          </a:prstGeom>
        </p:spPr>
        <p:txBody>
          <a:bodyPr wrap="square" lIns="91440" tIns="45720" rIns="91440" bIns="45720" anchor="t">
            <a:spAutoFit/>
          </a:bodyPr>
          <a:lstStyle/>
          <a:p>
            <a:endParaRPr lang="en-US" sz="1600">
              <a:latin typeface="proxima-nova"/>
            </a:endParaRPr>
          </a:p>
        </p:txBody>
      </p:sp>
      <p:sp>
        <p:nvSpPr>
          <p:cNvPr id="3" name="Slide Number Placeholder 2">
            <a:extLst>
              <a:ext uri="{FF2B5EF4-FFF2-40B4-BE49-F238E27FC236}">
                <a16:creationId xmlns:a16="http://schemas.microsoft.com/office/drawing/2014/main" id="{0D38D16F-497F-D144-9C54-E96784D5185B}"/>
              </a:ext>
            </a:extLst>
          </p:cNvPr>
          <p:cNvSpPr>
            <a:spLocks noGrp="1"/>
          </p:cNvSpPr>
          <p:nvPr>
            <p:ph type="sldNum" sz="quarter" idx="12"/>
          </p:nvPr>
        </p:nvSpPr>
        <p:spPr/>
        <p:txBody>
          <a:bodyPr/>
          <a:lstStyle/>
          <a:p>
            <a:fld id="{FB9CCA7D-66F7-DA44-9538-0CAA12A58142}" type="slidenum">
              <a:rPr lang="en-US" smtClean="0"/>
              <a:t>10</a:t>
            </a:fld>
            <a:endParaRPr lang="en-US"/>
          </a:p>
        </p:txBody>
      </p:sp>
      <p:sp>
        <p:nvSpPr>
          <p:cNvPr id="11" name="Rectangle 10">
            <a:extLst>
              <a:ext uri="{FF2B5EF4-FFF2-40B4-BE49-F238E27FC236}">
                <a16:creationId xmlns:a16="http://schemas.microsoft.com/office/drawing/2014/main" id="{208CED20-8EF0-4E8D-917B-3C2AC4713B8B}"/>
              </a:ext>
            </a:extLst>
          </p:cNvPr>
          <p:cNvSpPr/>
          <p:nvPr/>
        </p:nvSpPr>
        <p:spPr>
          <a:xfrm>
            <a:off x="-9534" y="5664531"/>
            <a:ext cx="12201533" cy="1193470"/>
          </a:xfrm>
          <a:prstGeom prst="rect">
            <a:avLst/>
          </a:prstGeom>
          <a:solidFill>
            <a:srgbClr val="007A45"/>
          </a:solidFill>
          <a:ln>
            <a:solidFill>
              <a:srgbClr val="007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41E4539-CE88-4F16-AD15-A78786EE8203}"/>
              </a:ext>
            </a:extLst>
          </p:cNvPr>
          <p:cNvSpPr txBox="1"/>
          <p:nvPr/>
        </p:nvSpPr>
        <p:spPr>
          <a:xfrm>
            <a:off x="3166434" y="6356350"/>
            <a:ext cx="6104720" cy="477054"/>
          </a:xfrm>
          <a:prstGeom prst="rect">
            <a:avLst/>
          </a:prstGeom>
          <a:noFill/>
        </p:spPr>
        <p:txBody>
          <a:bodyPr wrap="square" rtlCol="0">
            <a:spAutoFit/>
          </a:bodyPr>
          <a:lstStyle/>
          <a:p>
            <a:pPr algn="ctr"/>
            <a:r>
              <a:rPr lang="fr-FR" sz="2500" dirty="0">
                <a:solidFill>
                  <a:schemeClr val="bg1"/>
                </a:solidFill>
                <a:latin typeface="Open Sans" panose="020B0604020202020204" charset="0"/>
                <a:ea typeface="Open Sans" panose="020B0604020202020204" charset="0"/>
                <a:cs typeface="Open Sans" panose="020B0604020202020204" charset="0"/>
              </a:rPr>
              <a:t>www.unenfantparlamain.org</a:t>
            </a:r>
          </a:p>
        </p:txBody>
      </p:sp>
      <p:sp>
        <p:nvSpPr>
          <p:cNvPr id="15" name="ZoneTexte 14">
            <a:extLst>
              <a:ext uri="{FF2B5EF4-FFF2-40B4-BE49-F238E27FC236}">
                <a16:creationId xmlns:a16="http://schemas.microsoft.com/office/drawing/2014/main" id="{D9A319E3-F0F9-4397-8DA5-DE58B393E574}"/>
              </a:ext>
            </a:extLst>
          </p:cNvPr>
          <p:cNvSpPr txBox="1"/>
          <p:nvPr/>
        </p:nvSpPr>
        <p:spPr>
          <a:xfrm>
            <a:off x="4079719" y="5675137"/>
            <a:ext cx="6651925" cy="523220"/>
          </a:xfrm>
          <a:prstGeom prst="rect">
            <a:avLst/>
          </a:prstGeom>
          <a:noFill/>
        </p:spPr>
        <p:txBody>
          <a:bodyPr wrap="square" rtlCol="0">
            <a:spAutoFit/>
          </a:bodyPr>
          <a:lstStyle/>
          <a:p>
            <a:pPr algn="just"/>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Merci de votre attention ! </a:t>
            </a:r>
          </a:p>
        </p:txBody>
      </p:sp>
      <p:pic>
        <p:nvPicPr>
          <p:cNvPr id="19" name="Picture 7" descr="A picture containing drawing&#10;&#10;Description automatically generated">
            <a:extLst>
              <a:ext uri="{FF2B5EF4-FFF2-40B4-BE49-F238E27FC236}">
                <a16:creationId xmlns:a16="http://schemas.microsoft.com/office/drawing/2014/main" id="{1926D284-2DD7-4042-8438-52F095D5D1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35" y="5886711"/>
            <a:ext cx="3417113" cy="971289"/>
          </a:xfrm>
          <a:prstGeom prst="rect">
            <a:avLst/>
          </a:prstGeom>
        </p:spPr>
      </p:pic>
      <p:pic>
        <p:nvPicPr>
          <p:cNvPr id="12" name="Image 11">
            <a:extLst>
              <a:ext uri="{FF2B5EF4-FFF2-40B4-BE49-F238E27FC236}">
                <a16:creationId xmlns:a16="http://schemas.microsoft.com/office/drawing/2014/main" id="{DE19D4FC-5B23-491B-A90D-377FFE584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1291" y="5348545"/>
            <a:ext cx="2920706" cy="1825441"/>
          </a:xfrm>
          <a:prstGeom prst="rect">
            <a:avLst/>
          </a:prstGeom>
        </p:spPr>
      </p:pic>
    </p:spTree>
    <p:extLst>
      <p:ext uri="{BB962C8B-B14F-4D97-AF65-F5344CB8AC3E}">
        <p14:creationId xmlns:p14="http://schemas.microsoft.com/office/powerpoint/2010/main" val="272752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A0AC2B0-4F17-4CFF-BDD3-79546F6B988E}"/>
              </a:ext>
            </a:extLst>
          </p:cNvPr>
          <p:cNvSpPr/>
          <p:nvPr/>
        </p:nvSpPr>
        <p:spPr>
          <a:xfrm>
            <a:off x="10012950" y="988723"/>
            <a:ext cx="2114775" cy="3185974"/>
          </a:xfrm>
          <a:prstGeom prst="rect">
            <a:avLst/>
          </a:prstGeom>
          <a:solidFill>
            <a:srgbClr val="00A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r-FR" sz="1200" dirty="0"/>
          </a:p>
        </p:txBody>
      </p:sp>
      <p:sp>
        <p:nvSpPr>
          <p:cNvPr id="5" name="ZoneTexte 4">
            <a:extLst>
              <a:ext uri="{FF2B5EF4-FFF2-40B4-BE49-F238E27FC236}">
                <a16:creationId xmlns:a16="http://schemas.microsoft.com/office/drawing/2014/main" id="{1562392F-B0D6-40BA-A955-787ACDC48B07}"/>
              </a:ext>
            </a:extLst>
          </p:cNvPr>
          <p:cNvSpPr txBox="1"/>
          <p:nvPr/>
        </p:nvSpPr>
        <p:spPr>
          <a:xfrm>
            <a:off x="616868" y="-40008"/>
            <a:ext cx="56084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DDDC00"/>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Un Enfant par la Main en bref</a:t>
            </a:r>
          </a:p>
        </p:txBody>
      </p:sp>
      <p:pic>
        <p:nvPicPr>
          <p:cNvPr id="7" name="Picture 11" descr="A close up of a logo&#10;&#10;Description automatically generated">
            <a:extLst>
              <a:ext uri="{FF2B5EF4-FFF2-40B4-BE49-F238E27FC236}">
                <a16:creationId xmlns:a16="http://schemas.microsoft.com/office/drawing/2014/main" id="{F1FDB094-6981-4ECF-9E73-D835A025F4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625" y="0"/>
            <a:ext cx="649357" cy="6858000"/>
          </a:xfrm>
          <a:prstGeom prst="rect">
            <a:avLst/>
          </a:prstGeom>
        </p:spPr>
      </p:pic>
      <p:pic>
        <p:nvPicPr>
          <p:cNvPr id="9" name="Image 8">
            <a:extLst>
              <a:ext uri="{FF2B5EF4-FFF2-40B4-BE49-F238E27FC236}">
                <a16:creationId xmlns:a16="http://schemas.microsoft.com/office/drawing/2014/main" id="{8E17638A-8DBF-4992-98D0-2ABE943792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0159" y="76640"/>
            <a:ext cx="1778280" cy="759189"/>
          </a:xfrm>
          <a:prstGeom prst="rect">
            <a:avLst/>
          </a:prstGeom>
        </p:spPr>
      </p:pic>
      <p:pic>
        <p:nvPicPr>
          <p:cNvPr id="39" name="Graphique 38">
            <a:extLst>
              <a:ext uri="{FF2B5EF4-FFF2-40B4-BE49-F238E27FC236}">
                <a16:creationId xmlns:a16="http://schemas.microsoft.com/office/drawing/2014/main" id="{E610B221-6BC2-4191-9014-4135C4BC1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868" y="301961"/>
            <a:ext cx="2936449" cy="6509335"/>
          </a:xfrm>
          <a:prstGeom prst="rect">
            <a:avLst/>
          </a:prstGeom>
        </p:spPr>
      </p:pic>
      <p:sp>
        <p:nvSpPr>
          <p:cNvPr id="40" name="ZoneTexte 39">
            <a:extLst>
              <a:ext uri="{FF2B5EF4-FFF2-40B4-BE49-F238E27FC236}">
                <a16:creationId xmlns:a16="http://schemas.microsoft.com/office/drawing/2014/main" id="{253F9AB8-AEBB-4986-B6A5-FF7EBD0C41CF}"/>
              </a:ext>
            </a:extLst>
          </p:cNvPr>
          <p:cNvSpPr txBox="1"/>
          <p:nvPr/>
        </p:nvSpPr>
        <p:spPr>
          <a:xfrm>
            <a:off x="1763595" y="754955"/>
            <a:ext cx="1521147" cy="646331"/>
          </a:xfrm>
          <a:prstGeom prst="rect">
            <a:avLst/>
          </a:prstGeom>
          <a:noFill/>
        </p:spPr>
        <p:txBody>
          <a:bodyPr wrap="square" rtlCol="0">
            <a:spAutoFit/>
          </a:bodyPr>
          <a:lstStyle/>
          <a:p>
            <a:r>
              <a:rPr lang="fr-FR" dirty="0">
                <a:solidFill>
                  <a:schemeClr val="bg1"/>
                </a:solidFill>
                <a:latin typeface="Gill Sans Nova" panose="020B0602020104020203" pitchFamily="34" charset="0"/>
              </a:rPr>
              <a:t>18 pays d’intervention</a:t>
            </a:r>
          </a:p>
        </p:txBody>
      </p:sp>
      <p:sp>
        <p:nvSpPr>
          <p:cNvPr id="41" name="ZoneTexte 40">
            <a:extLst>
              <a:ext uri="{FF2B5EF4-FFF2-40B4-BE49-F238E27FC236}">
                <a16:creationId xmlns:a16="http://schemas.microsoft.com/office/drawing/2014/main" id="{7D77855B-34E8-412B-BCFC-3BF2CC160D8A}"/>
              </a:ext>
            </a:extLst>
          </p:cNvPr>
          <p:cNvSpPr txBox="1"/>
          <p:nvPr/>
        </p:nvSpPr>
        <p:spPr>
          <a:xfrm>
            <a:off x="1670149" y="2220357"/>
            <a:ext cx="1681843" cy="369332"/>
          </a:xfrm>
          <a:prstGeom prst="rect">
            <a:avLst/>
          </a:prstGeom>
          <a:noFill/>
        </p:spPr>
        <p:txBody>
          <a:bodyPr wrap="square" rtlCol="0">
            <a:spAutoFit/>
          </a:bodyPr>
          <a:lstStyle/>
          <a:p>
            <a:r>
              <a:rPr lang="fr-FR" dirty="0">
                <a:solidFill>
                  <a:schemeClr val="bg1"/>
                </a:solidFill>
                <a:latin typeface="Gill Sans Nova" panose="020B0602020104020203" pitchFamily="34" charset="0"/>
              </a:rPr>
              <a:t>30 ans d’action</a:t>
            </a:r>
          </a:p>
        </p:txBody>
      </p:sp>
      <p:pic>
        <p:nvPicPr>
          <p:cNvPr id="42" name="Image 41">
            <a:extLst>
              <a:ext uri="{FF2B5EF4-FFF2-40B4-BE49-F238E27FC236}">
                <a16:creationId xmlns:a16="http://schemas.microsoft.com/office/drawing/2014/main" id="{D1D66F04-7A0E-4727-BF6A-718395E53D01}"/>
              </a:ext>
            </a:extLst>
          </p:cNvPr>
          <p:cNvPicPr>
            <a:picLocks noChangeAspect="1"/>
          </p:cNvPicPr>
          <p:nvPr/>
        </p:nvPicPr>
        <p:blipFill>
          <a:blip r:embed="rId6" cstate="screen">
            <a:biLevel thresh="50000"/>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554055" y="451587"/>
            <a:ext cx="1188970" cy="1114659"/>
          </a:xfrm>
          <a:prstGeom prst="rect">
            <a:avLst/>
          </a:prstGeom>
        </p:spPr>
      </p:pic>
      <p:pic>
        <p:nvPicPr>
          <p:cNvPr id="1028" name="Picture 4" descr="https://www.letilt.be/wp-content/uploads/2015/03/Picto-annif.png">
            <a:extLst>
              <a:ext uri="{FF2B5EF4-FFF2-40B4-BE49-F238E27FC236}">
                <a16:creationId xmlns:a16="http://schemas.microsoft.com/office/drawing/2014/main" id="{357F4FE6-DCF3-4F83-8AEB-2A682E64DD4F}"/>
              </a:ext>
            </a:extLst>
          </p:cNvPr>
          <p:cNvPicPr>
            <a:picLocks noChangeAspect="1" noChangeArrowheads="1"/>
          </p:cNvPicPr>
          <p:nvPr/>
        </p:nvPicPr>
        <p:blipFill>
          <a:blip r:embed="rId8" cstate="screen">
            <a:biLevel thresh="50000"/>
            <a:extLst>
              <a:ext uri="{28A0092B-C50C-407E-A947-70E740481C1C}">
                <a14:useLocalDpi xmlns:a14="http://schemas.microsoft.com/office/drawing/2010/main"/>
              </a:ext>
            </a:extLst>
          </a:blip>
          <a:srcRect/>
          <a:stretch>
            <a:fillRect/>
          </a:stretch>
        </p:blipFill>
        <p:spPr bwMode="auto">
          <a:xfrm>
            <a:off x="656220" y="1788947"/>
            <a:ext cx="927401" cy="920931"/>
          </a:xfrm>
          <a:prstGeom prst="rect">
            <a:avLst/>
          </a:prstGeom>
          <a:noFill/>
          <a:extLst>
            <a:ext uri="{909E8E84-426E-40DD-AFC4-6F175D3DCCD1}">
              <a14:hiddenFill xmlns:a14="http://schemas.microsoft.com/office/drawing/2010/main">
                <a:solidFill>
                  <a:srgbClr val="FFFFFF"/>
                </a:solidFill>
              </a14:hiddenFill>
            </a:ext>
          </a:extLst>
        </p:spPr>
      </p:pic>
      <p:sp>
        <p:nvSpPr>
          <p:cNvPr id="44" name="Organigramme : Connecteur 43">
            <a:extLst>
              <a:ext uri="{FF2B5EF4-FFF2-40B4-BE49-F238E27FC236}">
                <a16:creationId xmlns:a16="http://schemas.microsoft.com/office/drawing/2014/main" id="{C61B7E51-E5FD-48E9-B3F1-1892A05261ED}"/>
              </a:ext>
            </a:extLst>
          </p:cNvPr>
          <p:cNvSpPr/>
          <p:nvPr/>
        </p:nvSpPr>
        <p:spPr>
          <a:xfrm>
            <a:off x="697089" y="555138"/>
            <a:ext cx="887555" cy="920931"/>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bg1"/>
              </a:solidFill>
            </a:endParaRPr>
          </a:p>
        </p:txBody>
      </p:sp>
      <p:sp>
        <p:nvSpPr>
          <p:cNvPr id="37" name="ZoneTexte 36">
            <a:extLst>
              <a:ext uri="{FF2B5EF4-FFF2-40B4-BE49-F238E27FC236}">
                <a16:creationId xmlns:a16="http://schemas.microsoft.com/office/drawing/2014/main" id="{315CBD9D-38E1-4F88-9CC1-5E061FD28916}"/>
              </a:ext>
            </a:extLst>
          </p:cNvPr>
          <p:cNvSpPr txBox="1"/>
          <p:nvPr/>
        </p:nvSpPr>
        <p:spPr>
          <a:xfrm>
            <a:off x="1468025" y="4714720"/>
            <a:ext cx="2309156" cy="646331"/>
          </a:xfrm>
          <a:prstGeom prst="rect">
            <a:avLst/>
          </a:prstGeom>
          <a:noFill/>
        </p:spPr>
        <p:txBody>
          <a:bodyPr wrap="square" rtlCol="0">
            <a:spAutoFit/>
          </a:bodyPr>
          <a:lstStyle/>
          <a:p>
            <a:r>
              <a:rPr lang="fr-FR" dirty="0">
                <a:solidFill>
                  <a:schemeClr val="bg1"/>
                </a:solidFill>
                <a:latin typeface="Gill Sans Nova" panose="020B0602020104020203" pitchFamily="34" charset="0"/>
              </a:rPr>
              <a:t>Approche globale de développement</a:t>
            </a:r>
          </a:p>
        </p:txBody>
      </p:sp>
      <p:sp>
        <p:nvSpPr>
          <p:cNvPr id="38" name="ZoneTexte 37">
            <a:extLst>
              <a:ext uri="{FF2B5EF4-FFF2-40B4-BE49-F238E27FC236}">
                <a16:creationId xmlns:a16="http://schemas.microsoft.com/office/drawing/2014/main" id="{BC3F58BA-B7F5-4E24-AD74-A094E74BF5D0}"/>
              </a:ext>
            </a:extLst>
          </p:cNvPr>
          <p:cNvSpPr txBox="1"/>
          <p:nvPr/>
        </p:nvSpPr>
        <p:spPr>
          <a:xfrm>
            <a:off x="1505588" y="5779879"/>
            <a:ext cx="2087655" cy="646331"/>
          </a:xfrm>
          <a:prstGeom prst="rect">
            <a:avLst/>
          </a:prstGeom>
          <a:noFill/>
        </p:spPr>
        <p:txBody>
          <a:bodyPr wrap="square" rtlCol="0">
            <a:spAutoFit/>
          </a:bodyPr>
          <a:lstStyle/>
          <a:p>
            <a:r>
              <a:rPr lang="fr-FR" dirty="0">
                <a:solidFill>
                  <a:schemeClr val="bg1"/>
                </a:solidFill>
                <a:latin typeface="Gill Sans Nova" panose="020B0602020104020203" pitchFamily="34" charset="0"/>
              </a:rPr>
              <a:t>Mise en œuvre de l’ABDE </a:t>
            </a:r>
          </a:p>
        </p:txBody>
      </p:sp>
      <p:pic>
        <p:nvPicPr>
          <p:cNvPr id="1050" name="Picture 26" descr="Podcast des Contes de l&amp;amp;#39;Innovation | Myriagone Conseil">
            <a:extLst>
              <a:ext uri="{FF2B5EF4-FFF2-40B4-BE49-F238E27FC236}">
                <a16:creationId xmlns:a16="http://schemas.microsoft.com/office/drawing/2014/main" id="{46580679-68E9-41DB-B62D-E4781E9A77F8}"/>
              </a:ext>
            </a:extLst>
          </p:cNvPr>
          <p:cNvPicPr>
            <a:picLocks noChangeAspect="1" noChangeArrowheads="1"/>
          </p:cNvPicPr>
          <p:nvPr/>
        </p:nvPicPr>
        <p:blipFill>
          <a:blip r:embed="rId9" cstate="screen">
            <a:biLevel thresh="75000"/>
            <a:extLst>
              <a:ext uri="{28A0092B-C50C-407E-A947-70E740481C1C}">
                <a14:useLocalDpi xmlns:a14="http://schemas.microsoft.com/office/drawing/2010/main"/>
              </a:ext>
            </a:extLst>
          </a:blip>
          <a:srcRect/>
          <a:stretch>
            <a:fillRect/>
          </a:stretch>
        </p:blipFill>
        <p:spPr bwMode="auto">
          <a:xfrm>
            <a:off x="512231" y="4524547"/>
            <a:ext cx="1111963" cy="98768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LES SOCIETES D&amp;amp;#39;EXPLOITATION AGRICOLE - Cegao">
            <a:extLst>
              <a:ext uri="{FF2B5EF4-FFF2-40B4-BE49-F238E27FC236}">
                <a16:creationId xmlns:a16="http://schemas.microsoft.com/office/drawing/2014/main" id="{02206124-B4F8-4118-A1EF-9022364996D0}"/>
              </a:ext>
            </a:extLst>
          </p:cNvPr>
          <p:cNvPicPr>
            <a:picLocks noChangeAspect="1" noChangeArrowheads="1"/>
          </p:cNvPicPr>
          <p:nvPr/>
        </p:nvPicPr>
        <p:blipFill>
          <a:blip r:embed="rId10" cstate="screen">
            <a:biLevel thresh="50000"/>
            <a:extLst>
              <a:ext uri="{28A0092B-C50C-407E-A947-70E740481C1C}">
                <a14:useLocalDpi xmlns:a14="http://schemas.microsoft.com/office/drawing/2010/main"/>
              </a:ext>
            </a:extLst>
          </a:blip>
          <a:srcRect/>
          <a:stretch>
            <a:fillRect/>
          </a:stretch>
        </p:blipFill>
        <p:spPr bwMode="auto">
          <a:xfrm>
            <a:off x="568480" y="5606758"/>
            <a:ext cx="1036811" cy="92093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E9C32118-EFE7-26FB-77E3-C6F04E0EFBA3}"/>
              </a:ext>
            </a:extLst>
          </p:cNvPr>
          <p:cNvSpPr txBox="1"/>
          <p:nvPr/>
        </p:nvSpPr>
        <p:spPr>
          <a:xfrm>
            <a:off x="1584956" y="3614587"/>
            <a:ext cx="2207040" cy="369332"/>
          </a:xfrm>
          <a:prstGeom prst="rect">
            <a:avLst/>
          </a:prstGeom>
          <a:noFill/>
        </p:spPr>
        <p:txBody>
          <a:bodyPr wrap="square" rtlCol="0">
            <a:spAutoFit/>
          </a:bodyPr>
          <a:lstStyle/>
          <a:p>
            <a:r>
              <a:rPr lang="fr-FR" dirty="0">
                <a:solidFill>
                  <a:schemeClr val="bg1"/>
                </a:solidFill>
                <a:latin typeface="Gill Sans Nova" panose="020B0602020104020203" pitchFamily="34" charset="0"/>
              </a:rPr>
              <a:t>Agir dans la durée </a:t>
            </a:r>
          </a:p>
        </p:txBody>
      </p:sp>
      <p:pic>
        <p:nvPicPr>
          <p:cNvPr id="14" name="Picture 24" descr="picto-temps-rouge - Agir à Lyon">
            <a:extLst>
              <a:ext uri="{FF2B5EF4-FFF2-40B4-BE49-F238E27FC236}">
                <a16:creationId xmlns:a16="http://schemas.microsoft.com/office/drawing/2014/main" id="{56D1F392-1B40-B2C5-CAA8-AEDF9D50BDA0}"/>
              </a:ext>
            </a:extLst>
          </p:cNvPr>
          <p:cNvPicPr>
            <a:picLocks noChangeAspect="1" noChangeArrowheads="1"/>
          </p:cNvPicPr>
          <p:nvPr/>
        </p:nvPicPr>
        <p:blipFill>
          <a:blip r:embed="rId11" cstate="screen">
            <a:biLevel thresh="25000"/>
            <a:extLst>
              <a:ext uri="{28A0092B-C50C-407E-A947-70E740481C1C}">
                <a14:useLocalDpi xmlns:a14="http://schemas.microsoft.com/office/drawing/2010/main"/>
              </a:ext>
            </a:extLst>
          </a:blip>
          <a:srcRect/>
          <a:stretch>
            <a:fillRect/>
          </a:stretch>
        </p:blipFill>
        <p:spPr bwMode="auto">
          <a:xfrm>
            <a:off x="286944" y="3097544"/>
            <a:ext cx="1727042" cy="1446192"/>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31">
            <a:extLst>
              <a:ext uri="{FF2B5EF4-FFF2-40B4-BE49-F238E27FC236}">
                <a16:creationId xmlns:a16="http://schemas.microsoft.com/office/drawing/2014/main" id="{A2028F9D-3D58-828C-91E2-ED831E83C9BB}"/>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65453" y="97662"/>
            <a:ext cx="6706490" cy="4653624"/>
          </a:xfrm>
          <a:prstGeom prst="rect">
            <a:avLst/>
          </a:prstGeom>
        </p:spPr>
      </p:pic>
      <p:pic>
        <p:nvPicPr>
          <p:cNvPr id="33" name="Image 32">
            <a:extLst>
              <a:ext uri="{FF2B5EF4-FFF2-40B4-BE49-F238E27FC236}">
                <a16:creationId xmlns:a16="http://schemas.microsoft.com/office/drawing/2014/main" id="{A841C233-38EB-9CBD-DF5F-5BADF0A19A78}"/>
              </a:ext>
            </a:extLst>
          </p:cNvPr>
          <p:cNvPicPr>
            <a:picLocks noChangeAspect="1"/>
          </p:cNvPicPr>
          <p:nvPr/>
        </p:nvPicPr>
        <p:blipFill>
          <a:blip r:embed="rId13"/>
          <a:stretch>
            <a:fillRect/>
          </a:stretch>
        </p:blipFill>
        <p:spPr>
          <a:xfrm>
            <a:off x="7656805" y="3154555"/>
            <a:ext cx="731583" cy="262151"/>
          </a:xfrm>
          <a:prstGeom prst="rect">
            <a:avLst/>
          </a:prstGeom>
        </p:spPr>
      </p:pic>
      <p:sp>
        <p:nvSpPr>
          <p:cNvPr id="35" name="ZoneTexte 34">
            <a:extLst>
              <a:ext uri="{FF2B5EF4-FFF2-40B4-BE49-F238E27FC236}">
                <a16:creationId xmlns:a16="http://schemas.microsoft.com/office/drawing/2014/main" id="{DC77FF98-2919-4074-F8E9-AECAF02D5C2D}"/>
              </a:ext>
            </a:extLst>
          </p:cNvPr>
          <p:cNvSpPr txBox="1"/>
          <p:nvPr/>
        </p:nvSpPr>
        <p:spPr>
          <a:xfrm>
            <a:off x="7782230" y="2943572"/>
            <a:ext cx="457200" cy="246221"/>
          </a:xfrm>
          <a:prstGeom prst="rect">
            <a:avLst/>
          </a:prstGeom>
          <a:solidFill>
            <a:srgbClr val="007A45"/>
          </a:solidFill>
          <a:ln>
            <a:noFill/>
          </a:ln>
        </p:spPr>
        <p:txBody>
          <a:bodyPr wrap="square" rtlCol="0">
            <a:spAutoFit/>
          </a:bodyPr>
          <a:lstStyle/>
          <a:p>
            <a:pPr algn="ctr"/>
            <a:r>
              <a:rPr lang="fr-FR" sz="1000" dirty="0">
                <a:solidFill>
                  <a:schemeClr val="bg1"/>
                </a:solidFill>
              </a:rPr>
              <a:t>2003</a:t>
            </a:r>
          </a:p>
        </p:txBody>
      </p:sp>
      <p:pic>
        <p:nvPicPr>
          <p:cNvPr id="43" name="Image 42">
            <a:extLst>
              <a:ext uri="{FF2B5EF4-FFF2-40B4-BE49-F238E27FC236}">
                <a16:creationId xmlns:a16="http://schemas.microsoft.com/office/drawing/2014/main" id="{9D0AE819-4691-D9B3-0AD9-3DA4DDDB2AD0}"/>
              </a:ext>
            </a:extLst>
          </p:cNvPr>
          <p:cNvPicPr>
            <a:picLocks noChangeAspect="1"/>
          </p:cNvPicPr>
          <p:nvPr/>
        </p:nvPicPr>
        <p:blipFill>
          <a:blip r:embed="rId14"/>
          <a:stretch>
            <a:fillRect/>
          </a:stretch>
        </p:blipFill>
        <p:spPr>
          <a:xfrm>
            <a:off x="5551469" y="2126769"/>
            <a:ext cx="457240" cy="240393"/>
          </a:xfrm>
          <a:prstGeom prst="rect">
            <a:avLst/>
          </a:prstGeom>
        </p:spPr>
      </p:pic>
      <p:pic>
        <p:nvPicPr>
          <p:cNvPr id="47" name="Image 46">
            <a:extLst>
              <a:ext uri="{FF2B5EF4-FFF2-40B4-BE49-F238E27FC236}">
                <a16:creationId xmlns:a16="http://schemas.microsoft.com/office/drawing/2014/main" id="{07F5E203-7D94-CD53-EAD1-2EEE7FC9B59E}"/>
              </a:ext>
            </a:extLst>
          </p:cNvPr>
          <p:cNvPicPr>
            <a:picLocks noChangeAspect="1"/>
          </p:cNvPicPr>
          <p:nvPr/>
        </p:nvPicPr>
        <p:blipFill>
          <a:blip r:embed="rId13"/>
          <a:stretch>
            <a:fillRect/>
          </a:stretch>
        </p:blipFill>
        <p:spPr>
          <a:xfrm>
            <a:off x="5401387" y="2283985"/>
            <a:ext cx="731583" cy="262151"/>
          </a:xfrm>
          <a:prstGeom prst="rect">
            <a:avLst/>
          </a:prstGeom>
        </p:spPr>
      </p:pic>
      <p:sp>
        <p:nvSpPr>
          <p:cNvPr id="48" name="Rectangle 47">
            <a:extLst>
              <a:ext uri="{FF2B5EF4-FFF2-40B4-BE49-F238E27FC236}">
                <a16:creationId xmlns:a16="http://schemas.microsoft.com/office/drawing/2014/main" id="{A3388DB0-A64E-0575-FBF0-C0D3CCF4F2B5}"/>
              </a:ext>
            </a:extLst>
          </p:cNvPr>
          <p:cNvSpPr/>
          <p:nvPr/>
        </p:nvSpPr>
        <p:spPr>
          <a:xfrm>
            <a:off x="4184865" y="-13186"/>
            <a:ext cx="6075235" cy="668627"/>
          </a:xfrm>
          <a:prstGeom prst="rect">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latin typeface="Gill Sans Nova" panose="020B0602020104020203" pitchFamily="34" charset="0"/>
                <a:ea typeface="Open Sans" panose="020B0606030504020204" pitchFamily="34" charset="0"/>
                <a:cs typeface="Open Sans" panose="020B0606030504020204" pitchFamily="34" charset="0"/>
              </a:rPr>
              <a:t>Présente</a:t>
            </a:r>
            <a:r>
              <a:rPr lang="fr-FR" sz="14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t> </a:t>
            </a:r>
            <a:r>
              <a:rPr lang="fr-FR" sz="1400" dirty="0">
                <a:solidFill>
                  <a:schemeClr val="bg1"/>
                </a:solidFill>
                <a:latin typeface="Gill Sans Nova" panose="020B0602020104020203" pitchFamily="34" charset="0"/>
                <a:ea typeface="Open Sans" panose="020B0606030504020204" pitchFamily="34" charset="0"/>
                <a:cs typeface="Open Sans" panose="020B0606030504020204" pitchFamily="34" charset="0"/>
              </a:rPr>
              <a:t>en Afrique, en Asie et en Amérique Latine avec une </a:t>
            </a:r>
            <a:r>
              <a:rPr lang="fr-FR" sz="14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t>action directe dans 2 pays (Haïti et Madagascar)</a:t>
            </a:r>
          </a:p>
        </p:txBody>
      </p:sp>
      <p:sp>
        <p:nvSpPr>
          <p:cNvPr id="49" name="ZoneTexte 48">
            <a:extLst>
              <a:ext uri="{FF2B5EF4-FFF2-40B4-BE49-F238E27FC236}">
                <a16:creationId xmlns:a16="http://schemas.microsoft.com/office/drawing/2014/main" id="{A4509FA1-3E9B-FD24-C785-0736499F1E42}"/>
              </a:ext>
            </a:extLst>
          </p:cNvPr>
          <p:cNvSpPr txBox="1"/>
          <p:nvPr/>
        </p:nvSpPr>
        <p:spPr>
          <a:xfrm>
            <a:off x="6225282" y="3907454"/>
            <a:ext cx="5608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DDDC00"/>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Nos domaines d’intervention</a:t>
            </a:r>
          </a:p>
        </p:txBody>
      </p:sp>
      <p:grpSp>
        <p:nvGrpSpPr>
          <p:cNvPr id="50" name="Groupe 49">
            <a:extLst>
              <a:ext uri="{FF2B5EF4-FFF2-40B4-BE49-F238E27FC236}">
                <a16:creationId xmlns:a16="http://schemas.microsoft.com/office/drawing/2014/main" id="{BA1229D3-FB13-F74C-E782-DD42BE12EEFE}"/>
              </a:ext>
            </a:extLst>
          </p:cNvPr>
          <p:cNvGrpSpPr/>
          <p:nvPr/>
        </p:nvGrpSpPr>
        <p:grpSpPr>
          <a:xfrm>
            <a:off x="3517975" y="4293359"/>
            <a:ext cx="1328223" cy="2462689"/>
            <a:chOff x="727156" y="3958836"/>
            <a:chExt cx="1749375" cy="2744913"/>
          </a:xfrm>
        </p:grpSpPr>
        <p:sp>
          <p:nvSpPr>
            <p:cNvPr id="51" name="Rectangle 50">
              <a:extLst>
                <a:ext uri="{FF2B5EF4-FFF2-40B4-BE49-F238E27FC236}">
                  <a16:creationId xmlns:a16="http://schemas.microsoft.com/office/drawing/2014/main" id="{C2C45EAC-AAED-7433-8A49-6C6D4CFEFBA8}"/>
                </a:ext>
              </a:extLst>
            </p:cNvPr>
            <p:cNvSpPr/>
            <p:nvPr/>
          </p:nvSpPr>
          <p:spPr>
            <a:xfrm>
              <a:off x="727156" y="3958836"/>
              <a:ext cx="1749375" cy="2744913"/>
            </a:xfrm>
            <a:prstGeom prst="rect">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pic>
          <p:nvPicPr>
            <p:cNvPr id="52" name="Image 51">
              <a:extLst>
                <a:ext uri="{FF2B5EF4-FFF2-40B4-BE49-F238E27FC236}">
                  <a16:creationId xmlns:a16="http://schemas.microsoft.com/office/drawing/2014/main" id="{4E2738A8-9F99-8D12-3E51-806AC60045DB}"/>
                </a:ext>
              </a:extLst>
            </p:cNvPr>
            <p:cNvPicPr>
              <a:picLocks noChangeAspect="1"/>
            </p:cNvPicPr>
            <p:nvPr/>
          </p:nvPicPr>
          <p:blipFill>
            <a:blip r:embed="rId1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1069348" y="4086841"/>
              <a:ext cx="1102248" cy="1141998"/>
            </a:xfrm>
            <a:prstGeom prst="rect">
              <a:avLst/>
            </a:prstGeom>
            <a:ln>
              <a:noFill/>
            </a:ln>
          </p:spPr>
        </p:pic>
        <p:sp>
          <p:nvSpPr>
            <p:cNvPr id="53" name="Google Shape;140;gfb1f397b16_0_543">
              <a:extLst>
                <a:ext uri="{FF2B5EF4-FFF2-40B4-BE49-F238E27FC236}">
                  <a16:creationId xmlns:a16="http://schemas.microsoft.com/office/drawing/2014/main" id="{A42B2D0E-7B2F-3FD6-6B84-0FCEDF632C92}"/>
                </a:ext>
              </a:extLst>
            </p:cNvPr>
            <p:cNvSpPr/>
            <p:nvPr/>
          </p:nvSpPr>
          <p:spPr>
            <a:xfrm>
              <a:off x="755565" y="5365825"/>
              <a:ext cx="1619869" cy="891183"/>
            </a:xfrm>
            <a:prstGeom prst="rect">
              <a:avLst/>
            </a:prstGeom>
            <a:noFill/>
            <a:ln>
              <a:noFill/>
            </a:ln>
          </p:spPr>
          <p:txBody>
            <a:bodyPr spcFirstLastPara="1" wrap="square" lIns="91425" tIns="45700" rIns="91425" bIns="45700" anchor="t" anchorCtr="0">
              <a:noAutofit/>
            </a:bodyPr>
            <a:lstStyle/>
            <a:p>
              <a:pPr algn="ctr">
                <a:buClr>
                  <a:srgbClr val="000000"/>
                </a:buClr>
                <a:buSzPts val="1200"/>
              </a:pPr>
              <a:r>
                <a:rPr lang="fr-FR" sz="1400" dirty="0">
                  <a:solidFill>
                    <a:schemeClr val="bg1"/>
                  </a:solidFill>
                  <a:latin typeface="Gill Sans Nova" panose="020B0602020104020203" pitchFamily="34" charset="0"/>
                  <a:ea typeface="Open Sans"/>
                  <a:cs typeface="Open Sans"/>
                  <a:sym typeface="Open Sans"/>
                </a:rPr>
                <a:t>Une éducation de qualité accessible à tous</a:t>
              </a:r>
              <a:endParaRPr lang="fr-FR" sz="1400" dirty="0">
                <a:solidFill>
                  <a:schemeClr val="bg1"/>
                </a:solidFill>
                <a:latin typeface="Gill Sans Nova" panose="020B0602020104020203" pitchFamily="34" charset="0"/>
                <a:ea typeface="Arial"/>
                <a:cs typeface="Arial"/>
                <a:sym typeface="Arial"/>
              </a:endParaRPr>
            </a:p>
          </p:txBody>
        </p:sp>
      </p:grpSp>
      <p:sp>
        <p:nvSpPr>
          <p:cNvPr id="54" name="Rectangle 53">
            <a:extLst>
              <a:ext uri="{FF2B5EF4-FFF2-40B4-BE49-F238E27FC236}">
                <a16:creationId xmlns:a16="http://schemas.microsoft.com/office/drawing/2014/main" id="{89A206D2-EFB2-0C68-490A-B6DEB16544A7}"/>
              </a:ext>
            </a:extLst>
          </p:cNvPr>
          <p:cNvSpPr/>
          <p:nvPr/>
        </p:nvSpPr>
        <p:spPr>
          <a:xfrm>
            <a:off x="4842637" y="4281077"/>
            <a:ext cx="1452777" cy="2474971"/>
          </a:xfrm>
          <a:prstGeom prst="rect">
            <a:avLst/>
          </a:prstGeom>
          <a:solidFill>
            <a:srgbClr val="D2D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pic>
        <p:nvPicPr>
          <p:cNvPr id="55" name="Image 54">
            <a:extLst>
              <a:ext uri="{FF2B5EF4-FFF2-40B4-BE49-F238E27FC236}">
                <a16:creationId xmlns:a16="http://schemas.microsoft.com/office/drawing/2014/main" id="{310F8E90-6CAE-8081-9111-FB8A9CC1001A}"/>
              </a:ext>
            </a:extLst>
          </p:cNvPr>
          <p:cNvPicPr>
            <a:picLocks noChangeAspect="1"/>
          </p:cNvPicPr>
          <p:nvPr/>
        </p:nvPicPr>
        <p:blipFill>
          <a:blip r:embed="rId16"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4936257" y="4355116"/>
            <a:ext cx="1125884" cy="1077668"/>
          </a:xfrm>
          <a:prstGeom prst="rect">
            <a:avLst/>
          </a:prstGeom>
          <a:ln>
            <a:noFill/>
          </a:ln>
        </p:spPr>
      </p:pic>
      <p:sp>
        <p:nvSpPr>
          <p:cNvPr id="57" name="Google Shape;138;gfb1f397b16_0_543">
            <a:extLst>
              <a:ext uri="{FF2B5EF4-FFF2-40B4-BE49-F238E27FC236}">
                <a16:creationId xmlns:a16="http://schemas.microsoft.com/office/drawing/2014/main" id="{80334F8B-5A9B-6894-A6C2-30EA18CAA8E9}"/>
              </a:ext>
            </a:extLst>
          </p:cNvPr>
          <p:cNvSpPr/>
          <p:nvPr/>
        </p:nvSpPr>
        <p:spPr>
          <a:xfrm>
            <a:off x="4700270" y="5725370"/>
            <a:ext cx="1578713" cy="924403"/>
          </a:xfrm>
          <a:prstGeom prst="rect">
            <a:avLst/>
          </a:prstGeom>
          <a:noFill/>
          <a:ln>
            <a:noFill/>
          </a:ln>
        </p:spPr>
        <p:txBody>
          <a:bodyPr spcFirstLastPara="1" wrap="square" lIns="91425" tIns="45700" rIns="91425" bIns="45700" anchor="t" anchorCtr="0">
            <a:noAutofit/>
          </a:bodyPr>
          <a:lstStyle/>
          <a:p>
            <a:pPr algn="ctr">
              <a:buClr>
                <a:srgbClr val="000000"/>
              </a:buClr>
              <a:buSzPts val="1200"/>
            </a:pPr>
            <a:r>
              <a:rPr lang="fr-FR" sz="1400" dirty="0">
                <a:solidFill>
                  <a:schemeClr val="bg1"/>
                </a:solidFill>
                <a:latin typeface="Gill Sans Nova" panose="020B0602020104020203" pitchFamily="34" charset="0"/>
                <a:ea typeface="Open Sans"/>
                <a:cs typeface="Open Sans"/>
                <a:sym typeface="Open Sans"/>
              </a:rPr>
              <a:t>Une alimentation saine et équilibrée  pour tous</a:t>
            </a:r>
            <a:endParaRPr lang="fr-FR" sz="1400" dirty="0">
              <a:solidFill>
                <a:schemeClr val="bg1"/>
              </a:solidFill>
              <a:latin typeface="Gill Sans Nova" panose="020B0602020104020203" pitchFamily="34" charset="0"/>
              <a:ea typeface="Calibri"/>
              <a:cs typeface="Calibri"/>
              <a:sym typeface="Calibri"/>
            </a:endParaRPr>
          </a:p>
        </p:txBody>
      </p:sp>
      <p:sp>
        <p:nvSpPr>
          <p:cNvPr id="58" name="Rectangle 57">
            <a:extLst>
              <a:ext uri="{FF2B5EF4-FFF2-40B4-BE49-F238E27FC236}">
                <a16:creationId xmlns:a16="http://schemas.microsoft.com/office/drawing/2014/main" id="{1A6ED0CE-BE02-D574-C994-A61BAF1C5104}"/>
              </a:ext>
            </a:extLst>
          </p:cNvPr>
          <p:cNvSpPr/>
          <p:nvPr/>
        </p:nvSpPr>
        <p:spPr>
          <a:xfrm>
            <a:off x="6273109" y="4272496"/>
            <a:ext cx="1547963" cy="2483552"/>
          </a:xfrm>
          <a:prstGeom prst="rect">
            <a:avLst/>
          </a:prstGeom>
          <a:solidFill>
            <a:srgbClr val="00A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pic>
        <p:nvPicPr>
          <p:cNvPr id="59" name="Image 58">
            <a:extLst>
              <a:ext uri="{FF2B5EF4-FFF2-40B4-BE49-F238E27FC236}">
                <a16:creationId xmlns:a16="http://schemas.microsoft.com/office/drawing/2014/main" id="{CB5E19BC-A6C9-1248-F377-EDC3384AA487}"/>
              </a:ext>
            </a:extLst>
          </p:cNvPr>
          <p:cNvPicPr>
            <a:picLocks noChangeAspect="1"/>
          </p:cNvPicPr>
          <p:nvPr/>
        </p:nvPicPr>
        <p:blipFill>
          <a:blip r:embed="rId17"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6545607" y="4379898"/>
            <a:ext cx="1019621" cy="1189558"/>
          </a:xfrm>
          <a:prstGeom prst="rect">
            <a:avLst/>
          </a:prstGeom>
          <a:ln>
            <a:noFill/>
          </a:ln>
        </p:spPr>
      </p:pic>
      <p:sp>
        <p:nvSpPr>
          <p:cNvPr id="60" name="Google Shape;146;gfb1f397b16_0_543">
            <a:extLst>
              <a:ext uri="{FF2B5EF4-FFF2-40B4-BE49-F238E27FC236}">
                <a16:creationId xmlns:a16="http://schemas.microsoft.com/office/drawing/2014/main" id="{4B49AB03-28B5-768C-D97F-9F94A52A3E82}"/>
              </a:ext>
            </a:extLst>
          </p:cNvPr>
          <p:cNvSpPr/>
          <p:nvPr/>
        </p:nvSpPr>
        <p:spPr>
          <a:xfrm>
            <a:off x="6177486" y="5625040"/>
            <a:ext cx="1669673" cy="1119298"/>
          </a:xfrm>
          <a:prstGeom prst="rect">
            <a:avLst/>
          </a:prstGeom>
          <a:noFill/>
          <a:ln>
            <a:noFill/>
          </a:ln>
        </p:spPr>
        <p:txBody>
          <a:bodyPr spcFirstLastPara="1" wrap="square" lIns="91425" tIns="45700" rIns="91425" bIns="45700" anchor="t" anchorCtr="0">
            <a:noAutofit/>
          </a:bodyPr>
          <a:lstStyle/>
          <a:p>
            <a:pPr algn="ctr">
              <a:buClr>
                <a:srgbClr val="000000"/>
              </a:buClr>
              <a:buSzPts val="1200"/>
            </a:pPr>
            <a:r>
              <a:rPr lang="fr-FR" sz="1400" dirty="0">
                <a:solidFill>
                  <a:schemeClr val="bg1"/>
                </a:solidFill>
                <a:latin typeface="Gill Sans Nova" panose="020B0602020104020203" pitchFamily="34" charset="0"/>
                <a:ea typeface="Open Sans"/>
                <a:cs typeface="Open Sans"/>
                <a:sym typeface="Open Sans"/>
              </a:rPr>
              <a:t>Un accès aux soins et sensibilisation sur la santé et la prévention</a:t>
            </a:r>
            <a:endParaRPr lang="fr-FR" sz="1400" dirty="0">
              <a:solidFill>
                <a:schemeClr val="bg1"/>
              </a:solidFill>
              <a:latin typeface="Gill Sans Nova" panose="020B0602020104020203" pitchFamily="34" charset="0"/>
              <a:ea typeface="Arial"/>
              <a:cs typeface="Arial"/>
              <a:sym typeface="Arial"/>
            </a:endParaRPr>
          </a:p>
        </p:txBody>
      </p:sp>
      <p:sp>
        <p:nvSpPr>
          <p:cNvPr id="61" name="Rectangle 60">
            <a:extLst>
              <a:ext uri="{FF2B5EF4-FFF2-40B4-BE49-F238E27FC236}">
                <a16:creationId xmlns:a16="http://schemas.microsoft.com/office/drawing/2014/main" id="{A5677732-50D1-9661-4D5D-5B038E08FE29}"/>
              </a:ext>
            </a:extLst>
          </p:cNvPr>
          <p:cNvSpPr/>
          <p:nvPr/>
        </p:nvSpPr>
        <p:spPr>
          <a:xfrm>
            <a:off x="7770496" y="4276786"/>
            <a:ext cx="1460040" cy="2483552"/>
          </a:xfrm>
          <a:prstGeom prst="rect">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sp>
        <p:nvSpPr>
          <p:cNvPr id="62" name="Google Shape;142;gfb1f397b16_0_543">
            <a:extLst>
              <a:ext uri="{FF2B5EF4-FFF2-40B4-BE49-F238E27FC236}">
                <a16:creationId xmlns:a16="http://schemas.microsoft.com/office/drawing/2014/main" id="{5F11A8AA-557C-3296-2939-AABA3126EA1E}"/>
              </a:ext>
            </a:extLst>
          </p:cNvPr>
          <p:cNvSpPr/>
          <p:nvPr/>
        </p:nvSpPr>
        <p:spPr>
          <a:xfrm>
            <a:off x="7626147" y="5703995"/>
            <a:ext cx="1800561" cy="967151"/>
          </a:xfrm>
          <a:prstGeom prst="rect">
            <a:avLst/>
          </a:prstGeom>
          <a:noFill/>
          <a:ln>
            <a:noFill/>
          </a:ln>
        </p:spPr>
        <p:txBody>
          <a:bodyPr spcFirstLastPara="1" wrap="square" lIns="91425" tIns="45700" rIns="91425" bIns="45700" anchor="t" anchorCtr="0">
            <a:noAutofit/>
          </a:bodyPr>
          <a:lstStyle/>
          <a:p>
            <a:pPr algn="ctr">
              <a:buClr>
                <a:srgbClr val="000000"/>
              </a:buClr>
              <a:buSzPts val="1200"/>
            </a:pPr>
            <a:r>
              <a:rPr lang="fr-FR" sz="1400" dirty="0">
                <a:solidFill>
                  <a:schemeClr val="bg1"/>
                </a:solidFill>
                <a:latin typeface="Gill Sans Nova" panose="020B0602020104020203" pitchFamily="34" charset="0"/>
                <a:ea typeface="Open Sans"/>
                <a:cs typeface="Open Sans"/>
                <a:sym typeface="Open Sans"/>
              </a:rPr>
              <a:t>Un accès à l’eau et des latrines entretenues</a:t>
            </a:r>
            <a:endParaRPr lang="fr-FR" sz="1400" dirty="0">
              <a:solidFill>
                <a:schemeClr val="bg1"/>
              </a:solidFill>
              <a:latin typeface="Gill Sans Nova" panose="020B0602020104020203" pitchFamily="34" charset="0"/>
              <a:ea typeface="Arial"/>
              <a:cs typeface="Arial"/>
              <a:sym typeface="Arial"/>
            </a:endParaRPr>
          </a:p>
        </p:txBody>
      </p:sp>
      <p:pic>
        <p:nvPicPr>
          <p:cNvPr id="63" name="Image 62">
            <a:extLst>
              <a:ext uri="{FF2B5EF4-FFF2-40B4-BE49-F238E27FC236}">
                <a16:creationId xmlns:a16="http://schemas.microsoft.com/office/drawing/2014/main" id="{7245BC7A-8D2E-F032-D5F0-61F4CDA7F9B0}"/>
              </a:ext>
            </a:extLst>
          </p:cNvPr>
          <p:cNvPicPr>
            <a:picLocks noChangeAspect="1"/>
          </p:cNvPicPr>
          <p:nvPr/>
        </p:nvPicPr>
        <p:blipFill>
          <a:blip r:embed="rId18"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7974359" y="4393669"/>
            <a:ext cx="996015" cy="1162017"/>
          </a:xfrm>
          <a:prstGeom prst="rect">
            <a:avLst/>
          </a:prstGeom>
          <a:ln>
            <a:noFill/>
          </a:ln>
        </p:spPr>
      </p:pic>
      <p:sp>
        <p:nvSpPr>
          <p:cNvPr id="1024" name="Rectangle 1023">
            <a:extLst>
              <a:ext uri="{FF2B5EF4-FFF2-40B4-BE49-F238E27FC236}">
                <a16:creationId xmlns:a16="http://schemas.microsoft.com/office/drawing/2014/main" id="{60539694-79FE-9DAF-B402-03BEFA595F7B}"/>
              </a:ext>
            </a:extLst>
          </p:cNvPr>
          <p:cNvSpPr/>
          <p:nvPr/>
        </p:nvSpPr>
        <p:spPr>
          <a:xfrm>
            <a:off x="9224413" y="4276786"/>
            <a:ext cx="1574481" cy="2483552"/>
          </a:xfrm>
          <a:prstGeom prst="rect">
            <a:avLst/>
          </a:prstGeom>
          <a:solidFill>
            <a:srgbClr val="D2D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pic>
        <p:nvPicPr>
          <p:cNvPr id="1025" name="Image 1024">
            <a:extLst>
              <a:ext uri="{FF2B5EF4-FFF2-40B4-BE49-F238E27FC236}">
                <a16:creationId xmlns:a16="http://schemas.microsoft.com/office/drawing/2014/main" id="{715EF872-FE5E-B206-B538-11C65A448369}"/>
              </a:ext>
            </a:extLst>
          </p:cNvPr>
          <p:cNvPicPr>
            <a:picLocks noChangeAspect="1"/>
          </p:cNvPicPr>
          <p:nvPr/>
        </p:nvPicPr>
        <p:blipFill>
          <a:blip r:embed="rId19"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9461383" y="4406326"/>
            <a:ext cx="1182764" cy="1162017"/>
          </a:xfrm>
          <a:prstGeom prst="rect">
            <a:avLst/>
          </a:prstGeom>
          <a:ln>
            <a:noFill/>
          </a:ln>
        </p:spPr>
      </p:pic>
      <p:sp>
        <p:nvSpPr>
          <p:cNvPr id="1026" name="Google Shape;144;gfb1f397b16_0_543">
            <a:extLst>
              <a:ext uri="{FF2B5EF4-FFF2-40B4-BE49-F238E27FC236}">
                <a16:creationId xmlns:a16="http://schemas.microsoft.com/office/drawing/2014/main" id="{88EBE182-8826-8133-31B5-1D242D350E40}"/>
              </a:ext>
            </a:extLst>
          </p:cNvPr>
          <p:cNvSpPr/>
          <p:nvPr/>
        </p:nvSpPr>
        <p:spPr>
          <a:xfrm>
            <a:off x="9076973" y="5662062"/>
            <a:ext cx="1746458" cy="1119298"/>
          </a:xfrm>
          <a:prstGeom prst="rect">
            <a:avLst/>
          </a:prstGeom>
          <a:noFill/>
          <a:ln>
            <a:noFill/>
          </a:ln>
        </p:spPr>
        <p:txBody>
          <a:bodyPr spcFirstLastPara="1" wrap="square" lIns="91425" tIns="45700" rIns="91425" bIns="45700" anchor="t" anchorCtr="0">
            <a:noAutofit/>
          </a:bodyPr>
          <a:lstStyle/>
          <a:p>
            <a:pPr algn="ctr">
              <a:buClr>
                <a:srgbClr val="000000"/>
              </a:buClr>
              <a:buSzPts val="1200"/>
            </a:pPr>
            <a:r>
              <a:rPr lang="fr-FR" sz="1400" dirty="0">
                <a:solidFill>
                  <a:schemeClr val="bg1"/>
                </a:solidFill>
                <a:latin typeface="Gill Sans Nova" panose="020B0602020104020203" pitchFamily="34" charset="0"/>
                <a:ea typeface="Open Sans"/>
                <a:cs typeface="Open Sans"/>
                <a:sym typeface="Open Sans"/>
              </a:rPr>
              <a:t>Des parents qui ont un travail pour assurer l’avenir de leurs enfants</a:t>
            </a:r>
            <a:endParaRPr lang="fr-FR" sz="1400" dirty="0">
              <a:solidFill>
                <a:schemeClr val="bg1"/>
              </a:solidFill>
              <a:latin typeface="Gill Sans Nova" panose="020B0602020104020203" pitchFamily="34" charset="0"/>
              <a:ea typeface="Arial"/>
              <a:cs typeface="Arial"/>
              <a:sym typeface="Arial"/>
            </a:endParaRPr>
          </a:p>
        </p:txBody>
      </p:sp>
      <p:sp>
        <p:nvSpPr>
          <p:cNvPr id="1027" name="Rectangle 1026">
            <a:extLst>
              <a:ext uri="{FF2B5EF4-FFF2-40B4-BE49-F238E27FC236}">
                <a16:creationId xmlns:a16="http://schemas.microsoft.com/office/drawing/2014/main" id="{F48CA2B6-60F0-6B25-AE5D-E53384892BC8}"/>
              </a:ext>
            </a:extLst>
          </p:cNvPr>
          <p:cNvSpPr/>
          <p:nvPr/>
        </p:nvSpPr>
        <p:spPr>
          <a:xfrm>
            <a:off x="10807749" y="4262323"/>
            <a:ext cx="1438757" cy="2483552"/>
          </a:xfrm>
          <a:prstGeom prst="rect">
            <a:avLst/>
          </a:prstGeom>
          <a:solidFill>
            <a:srgbClr val="00A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pic>
        <p:nvPicPr>
          <p:cNvPr id="1029" name="Image 1028">
            <a:extLst>
              <a:ext uri="{FF2B5EF4-FFF2-40B4-BE49-F238E27FC236}">
                <a16:creationId xmlns:a16="http://schemas.microsoft.com/office/drawing/2014/main" id="{B7FDD7BD-84A0-A8FD-D017-40E323D955DC}"/>
              </a:ext>
            </a:extLst>
          </p:cNvPr>
          <p:cNvPicPr>
            <a:picLocks noChangeAspect="1"/>
          </p:cNvPicPr>
          <p:nvPr/>
        </p:nvPicPr>
        <p:blipFill>
          <a:blip r:embed="rId20" cstate="print">
            <a:clrChange>
              <a:clrFrom>
                <a:srgbClr val="FFFFFF"/>
              </a:clrFrom>
              <a:clrTo>
                <a:srgbClr val="FFFFFF">
                  <a:alpha val="0"/>
                </a:srgbClr>
              </a:clrTo>
            </a:clrChange>
            <a:biLevel thresh="75000"/>
            <a:extLst>
              <a:ext uri="{28A0092B-C50C-407E-A947-70E740481C1C}">
                <a14:useLocalDpi xmlns:a14="http://schemas.microsoft.com/office/drawing/2010/main"/>
              </a:ext>
            </a:extLst>
          </a:blip>
          <a:stretch>
            <a:fillRect/>
          </a:stretch>
        </p:blipFill>
        <p:spPr>
          <a:xfrm>
            <a:off x="10976473" y="4406326"/>
            <a:ext cx="1110366" cy="838124"/>
          </a:xfrm>
          <a:prstGeom prst="rect">
            <a:avLst/>
          </a:prstGeom>
        </p:spPr>
      </p:pic>
      <p:sp>
        <p:nvSpPr>
          <p:cNvPr id="1030" name="ZoneTexte 1029">
            <a:extLst>
              <a:ext uri="{FF2B5EF4-FFF2-40B4-BE49-F238E27FC236}">
                <a16:creationId xmlns:a16="http://schemas.microsoft.com/office/drawing/2014/main" id="{275E7267-6E74-D956-0630-8BB25A503D91}"/>
              </a:ext>
            </a:extLst>
          </p:cNvPr>
          <p:cNvSpPr txBox="1"/>
          <p:nvPr/>
        </p:nvSpPr>
        <p:spPr>
          <a:xfrm>
            <a:off x="11154682" y="5202075"/>
            <a:ext cx="794719" cy="261610"/>
          </a:xfrm>
          <a:prstGeom prst="rect">
            <a:avLst/>
          </a:prstGeom>
          <a:noFill/>
        </p:spPr>
        <p:txBody>
          <a:bodyPr wrap="square" rtlCol="0">
            <a:spAutoFit/>
          </a:bodyPr>
          <a:lstStyle/>
          <a:p>
            <a:r>
              <a:rPr lang="fr-FR" sz="1050" dirty="0">
                <a:solidFill>
                  <a:schemeClr val="bg1"/>
                </a:solidFill>
              </a:rPr>
              <a:t>Protection</a:t>
            </a:r>
          </a:p>
        </p:txBody>
      </p:sp>
      <p:sp>
        <p:nvSpPr>
          <p:cNvPr id="1031" name="Google Shape;144;gfb1f397b16_0_543">
            <a:extLst>
              <a:ext uri="{FF2B5EF4-FFF2-40B4-BE49-F238E27FC236}">
                <a16:creationId xmlns:a16="http://schemas.microsoft.com/office/drawing/2014/main" id="{05286CC1-9DB8-3BA1-2E58-04FF23F13333}"/>
              </a:ext>
            </a:extLst>
          </p:cNvPr>
          <p:cNvSpPr/>
          <p:nvPr/>
        </p:nvSpPr>
        <p:spPr>
          <a:xfrm>
            <a:off x="10734206" y="5574436"/>
            <a:ext cx="1573281" cy="1119298"/>
          </a:xfrm>
          <a:prstGeom prst="rect">
            <a:avLst/>
          </a:prstGeom>
          <a:noFill/>
          <a:ln>
            <a:noFill/>
          </a:ln>
        </p:spPr>
        <p:txBody>
          <a:bodyPr spcFirstLastPara="1" wrap="square" lIns="91425" tIns="45700" rIns="91425" bIns="45700" anchor="t" anchorCtr="0">
            <a:noAutofit/>
          </a:bodyPr>
          <a:lstStyle/>
          <a:p>
            <a:pPr algn="ctr">
              <a:buClr>
                <a:srgbClr val="000000"/>
              </a:buClr>
              <a:buSzPts val="1200"/>
            </a:pPr>
            <a:r>
              <a:rPr lang="fr-FR" sz="1400" dirty="0">
                <a:solidFill>
                  <a:schemeClr val="bg1"/>
                </a:solidFill>
                <a:latin typeface="Gill Sans Nova" panose="020B0602020104020203" pitchFamily="34" charset="0"/>
                <a:ea typeface="Open Sans"/>
                <a:cs typeface="Open Sans"/>
                <a:sym typeface="Open Sans"/>
              </a:rPr>
              <a:t>Des enfants protégés, écoutés  et épanouis</a:t>
            </a:r>
            <a:endParaRPr lang="fr-FR" sz="1400" dirty="0">
              <a:solidFill>
                <a:schemeClr val="bg1"/>
              </a:solidFill>
              <a:latin typeface="Gill Sans Nova" panose="020B0602020104020203" pitchFamily="34" charset="0"/>
              <a:ea typeface="Arial"/>
              <a:cs typeface="Arial"/>
              <a:sym typeface="Arial"/>
            </a:endParaRPr>
          </a:p>
        </p:txBody>
      </p:sp>
      <p:sp>
        <p:nvSpPr>
          <p:cNvPr id="64" name="ZoneTexte 63">
            <a:extLst>
              <a:ext uri="{FF2B5EF4-FFF2-40B4-BE49-F238E27FC236}">
                <a16:creationId xmlns:a16="http://schemas.microsoft.com/office/drawing/2014/main" id="{91C4DA0D-1A2C-4AD1-BBCF-1688488502D0}"/>
              </a:ext>
            </a:extLst>
          </p:cNvPr>
          <p:cNvSpPr txBox="1"/>
          <p:nvPr/>
        </p:nvSpPr>
        <p:spPr>
          <a:xfrm>
            <a:off x="10012951" y="1024773"/>
            <a:ext cx="2114774" cy="830997"/>
          </a:xfrm>
          <a:prstGeom prst="rect">
            <a:avLst/>
          </a:prstGeom>
          <a:noFill/>
        </p:spPr>
        <p:txBody>
          <a:bodyPr wrap="square" rtlCol="0">
            <a:spAutoFit/>
          </a:bodyPr>
          <a:lstStyle/>
          <a:p>
            <a:pPr algn="ctr"/>
            <a:r>
              <a:rPr lang="fr-FR" sz="1600" dirty="0">
                <a:solidFill>
                  <a:schemeClr val="bg1"/>
                </a:solidFill>
                <a:latin typeface="Gill Sans Nova" panose="020B0602020104020203" pitchFamily="34" charset="0"/>
              </a:rPr>
              <a:t>L’Approche basée sur les droits de l’enfant (ABDE)</a:t>
            </a:r>
          </a:p>
        </p:txBody>
      </p:sp>
      <p:pic>
        <p:nvPicPr>
          <p:cNvPr id="4" name="Image 3">
            <a:extLst>
              <a:ext uri="{FF2B5EF4-FFF2-40B4-BE49-F238E27FC236}">
                <a16:creationId xmlns:a16="http://schemas.microsoft.com/office/drawing/2014/main" id="{83B682A7-0176-42EA-BE0E-B93F5E1D9355}"/>
              </a:ext>
            </a:extLst>
          </p:cNvPr>
          <p:cNvPicPr>
            <a:picLocks noChangeAspect="1"/>
          </p:cNvPicPr>
          <p:nvPr/>
        </p:nvPicPr>
        <p:blipFill>
          <a:blip r:embed="rId21"/>
          <a:stretch>
            <a:fillRect/>
          </a:stretch>
        </p:blipFill>
        <p:spPr>
          <a:xfrm>
            <a:off x="10071943" y="2040902"/>
            <a:ext cx="2026382" cy="1489477"/>
          </a:xfrm>
          <a:prstGeom prst="rect">
            <a:avLst/>
          </a:prstGeom>
        </p:spPr>
      </p:pic>
    </p:spTree>
    <p:extLst>
      <p:ext uri="{BB962C8B-B14F-4D97-AF65-F5344CB8AC3E}">
        <p14:creationId xmlns:p14="http://schemas.microsoft.com/office/powerpoint/2010/main" val="196113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37170A-83D5-4C59-8A10-737B70064C4B}"/>
              </a:ext>
            </a:extLst>
          </p:cNvPr>
          <p:cNvSpPr/>
          <p:nvPr/>
        </p:nvSpPr>
        <p:spPr>
          <a:xfrm>
            <a:off x="7719237" y="1113397"/>
            <a:ext cx="3827721" cy="668627"/>
          </a:xfrm>
          <a:prstGeom prst="rect">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11" descr="A close up of a logo&#10;&#10;Description automatically generated">
            <a:extLst>
              <a:ext uri="{FF2B5EF4-FFF2-40B4-BE49-F238E27FC236}">
                <a16:creationId xmlns:a16="http://schemas.microsoft.com/office/drawing/2014/main" id="{CE969AC1-D709-4633-9939-E8CACE42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61"/>
            <a:ext cx="649357" cy="6858000"/>
          </a:xfrm>
          <a:prstGeom prst="rect">
            <a:avLst/>
          </a:prstGeom>
        </p:spPr>
      </p:pic>
      <p:pic>
        <p:nvPicPr>
          <p:cNvPr id="12" name="Image 11">
            <a:extLst>
              <a:ext uri="{FF2B5EF4-FFF2-40B4-BE49-F238E27FC236}">
                <a16:creationId xmlns:a16="http://schemas.microsoft.com/office/drawing/2014/main" id="{BAB88683-8FC6-4304-AF79-D1478EFD4821}"/>
              </a:ext>
            </a:extLst>
          </p:cNvPr>
          <p:cNvPicPr>
            <a:picLocks noChangeAspect="1"/>
          </p:cNvPicPr>
          <p:nvPr/>
        </p:nvPicPr>
        <p:blipFill>
          <a:blip r:embed="rId4" cstate="screen">
            <a:clrChange>
              <a:clrFrom>
                <a:srgbClr val="FEFEFE"/>
              </a:clrFrom>
              <a:clrTo>
                <a:srgbClr val="FEFEFE">
                  <a:alpha val="0"/>
                </a:srgbClr>
              </a:clrTo>
            </a:clrChange>
            <a:lum bright="70000" contrast="-70000"/>
            <a:extLst>
              <a:ext uri="{28A0092B-C50C-407E-A947-70E740481C1C}">
                <a14:useLocalDpi xmlns:a14="http://schemas.microsoft.com/office/drawing/2010/main"/>
              </a:ext>
            </a:extLst>
          </a:blip>
          <a:stretch>
            <a:fillRect/>
          </a:stretch>
        </p:blipFill>
        <p:spPr>
          <a:xfrm>
            <a:off x="8395591" y="974084"/>
            <a:ext cx="2380610" cy="971289"/>
          </a:xfrm>
          <a:prstGeom prst="rect">
            <a:avLst/>
          </a:prstGeom>
        </p:spPr>
      </p:pic>
      <p:pic>
        <p:nvPicPr>
          <p:cNvPr id="13" name="Image 12">
            <a:extLst>
              <a:ext uri="{FF2B5EF4-FFF2-40B4-BE49-F238E27FC236}">
                <a16:creationId xmlns:a16="http://schemas.microsoft.com/office/drawing/2014/main" id="{7D04185B-DC75-4506-8ADA-9F4FF7762C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424" y="131921"/>
            <a:ext cx="1461303" cy="623864"/>
          </a:xfrm>
          <a:prstGeom prst="rect">
            <a:avLst/>
          </a:prstGeom>
        </p:spPr>
      </p:pic>
      <p:sp>
        <p:nvSpPr>
          <p:cNvPr id="11" name="ZoneTexte 10">
            <a:extLst>
              <a:ext uri="{FF2B5EF4-FFF2-40B4-BE49-F238E27FC236}">
                <a16:creationId xmlns:a16="http://schemas.microsoft.com/office/drawing/2014/main" id="{AC17F07F-DCAD-47F1-9B0E-F1F0B6E35BA0}"/>
              </a:ext>
            </a:extLst>
          </p:cNvPr>
          <p:cNvSpPr txBox="1"/>
          <p:nvPr/>
        </p:nvSpPr>
        <p:spPr>
          <a:xfrm>
            <a:off x="1044695" y="182243"/>
            <a:ext cx="73212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DDDC00"/>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Notre partenariat avec ChildFund Sénégal</a:t>
            </a:r>
          </a:p>
        </p:txBody>
      </p:sp>
      <p:sp>
        <p:nvSpPr>
          <p:cNvPr id="14" name="Rectangle 13">
            <a:extLst>
              <a:ext uri="{FF2B5EF4-FFF2-40B4-BE49-F238E27FC236}">
                <a16:creationId xmlns:a16="http://schemas.microsoft.com/office/drawing/2014/main" id="{D58743DA-2C4A-4946-9A26-C561CFF03598}"/>
              </a:ext>
            </a:extLst>
          </p:cNvPr>
          <p:cNvSpPr/>
          <p:nvPr/>
        </p:nvSpPr>
        <p:spPr>
          <a:xfrm>
            <a:off x="926165" y="49083"/>
            <a:ext cx="45719" cy="720037"/>
          </a:xfrm>
          <a:prstGeom prst="rect">
            <a:avLst/>
          </a:prstGeom>
          <a:solidFill>
            <a:srgbClr val="00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rganigramme : Connecteur 2">
            <a:extLst>
              <a:ext uri="{FF2B5EF4-FFF2-40B4-BE49-F238E27FC236}">
                <a16:creationId xmlns:a16="http://schemas.microsoft.com/office/drawing/2014/main" id="{A9BC7E9A-44C7-4C29-BE83-279930232CBA}"/>
              </a:ext>
            </a:extLst>
          </p:cNvPr>
          <p:cNvSpPr/>
          <p:nvPr/>
        </p:nvSpPr>
        <p:spPr>
          <a:xfrm>
            <a:off x="3597020" y="2442665"/>
            <a:ext cx="2135812" cy="2135921"/>
          </a:xfrm>
          <a:prstGeom prst="flowChartConnector">
            <a:avLst/>
          </a:prstGeom>
          <a:solidFill>
            <a:srgbClr val="D2DB2F"/>
          </a:solidFill>
          <a:ln>
            <a:solidFill>
              <a:srgbClr val="D2D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4758A38-5631-4245-8CA4-814D5CE26A37}"/>
              </a:ext>
            </a:extLst>
          </p:cNvPr>
          <p:cNvSpPr/>
          <p:nvPr/>
        </p:nvSpPr>
        <p:spPr>
          <a:xfrm>
            <a:off x="1717693" y="987672"/>
            <a:ext cx="3612365" cy="668627"/>
          </a:xfrm>
          <a:prstGeom prst="rect">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7" descr="A picture containing drawing&#10;&#10;Description automatically generated">
            <a:extLst>
              <a:ext uri="{FF2B5EF4-FFF2-40B4-BE49-F238E27FC236}">
                <a16:creationId xmlns:a16="http://schemas.microsoft.com/office/drawing/2014/main" id="{88639CC6-F84A-45B5-AC54-A2E6653B88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955" y="879372"/>
            <a:ext cx="3417113" cy="971289"/>
          </a:xfrm>
          <a:prstGeom prst="rect">
            <a:avLst/>
          </a:prstGeom>
        </p:spPr>
      </p:pic>
      <p:sp>
        <p:nvSpPr>
          <p:cNvPr id="4" name="ZoneTexte 3">
            <a:extLst>
              <a:ext uri="{FF2B5EF4-FFF2-40B4-BE49-F238E27FC236}">
                <a16:creationId xmlns:a16="http://schemas.microsoft.com/office/drawing/2014/main" id="{14293655-2C40-4880-9AA6-3FC243163DA3}"/>
              </a:ext>
            </a:extLst>
          </p:cNvPr>
          <p:cNvSpPr txBox="1"/>
          <p:nvPr/>
        </p:nvSpPr>
        <p:spPr>
          <a:xfrm>
            <a:off x="3880981" y="2873678"/>
            <a:ext cx="1681831" cy="1200329"/>
          </a:xfrm>
          <a:prstGeom prst="rect">
            <a:avLst/>
          </a:prstGeom>
          <a:noFill/>
        </p:spPr>
        <p:txBody>
          <a:bodyPr wrap="square" rtlCol="0">
            <a:spAutoFit/>
          </a:bodyPr>
          <a:lstStyle/>
          <a:p>
            <a:pPr algn="ctr"/>
            <a:r>
              <a:rPr lang="fr-FR" b="1" dirty="0">
                <a:solidFill>
                  <a:srgbClr val="007A45"/>
                </a:solidFill>
                <a:latin typeface="Gill Sans Nova" panose="020B0602020104020203" pitchFamily="34" charset="0"/>
              </a:rPr>
              <a:t>23 millions </a:t>
            </a:r>
            <a:r>
              <a:rPr lang="fr-FR" dirty="0">
                <a:solidFill>
                  <a:schemeClr val="bg1"/>
                </a:solidFill>
                <a:latin typeface="Gill Sans Nova" panose="020B0602020104020203" pitchFamily="34" charset="0"/>
              </a:rPr>
              <a:t>d’enfants soutenus à travers 70 pays</a:t>
            </a:r>
          </a:p>
        </p:txBody>
      </p:sp>
      <p:sp>
        <p:nvSpPr>
          <p:cNvPr id="17" name="Organigramme : Connecteur 16">
            <a:extLst>
              <a:ext uri="{FF2B5EF4-FFF2-40B4-BE49-F238E27FC236}">
                <a16:creationId xmlns:a16="http://schemas.microsoft.com/office/drawing/2014/main" id="{1E536025-1384-4C5E-9B42-785BFD8C7C79}"/>
              </a:ext>
            </a:extLst>
          </p:cNvPr>
          <p:cNvSpPr/>
          <p:nvPr/>
        </p:nvSpPr>
        <p:spPr>
          <a:xfrm>
            <a:off x="1305201" y="2461601"/>
            <a:ext cx="2135813" cy="2135921"/>
          </a:xfrm>
          <a:prstGeom prst="flowChartConnector">
            <a:avLst/>
          </a:prstGeom>
          <a:solidFill>
            <a:srgbClr val="D2DB2F"/>
          </a:solidFill>
          <a:ln>
            <a:solidFill>
              <a:srgbClr val="D2D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8266897D-0208-45B3-A291-FBEDCDCB0FEC}"/>
              </a:ext>
            </a:extLst>
          </p:cNvPr>
          <p:cNvSpPr txBox="1"/>
          <p:nvPr/>
        </p:nvSpPr>
        <p:spPr>
          <a:xfrm>
            <a:off x="1536909" y="2812571"/>
            <a:ext cx="1690540" cy="1477328"/>
          </a:xfrm>
          <a:prstGeom prst="rect">
            <a:avLst/>
          </a:prstGeom>
          <a:noFill/>
        </p:spPr>
        <p:txBody>
          <a:bodyPr wrap="square" rtlCol="0">
            <a:spAutoFit/>
          </a:bodyPr>
          <a:lstStyle/>
          <a:p>
            <a:pPr algn="ctr"/>
            <a:r>
              <a:rPr lang="fr-FR" dirty="0">
                <a:solidFill>
                  <a:schemeClr val="bg1"/>
                </a:solidFill>
                <a:latin typeface="Gill Sans Nova" panose="020B0602020104020203" pitchFamily="34" charset="0"/>
              </a:rPr>
              <a:t>Réseau de </a:t>
            </a:r>
            <a:r>
              <a:rPr lang="fr-FR" b="1" dirty="0">
                <a:solidFill>
                  <a:srgbClr val="007A45"/>
                </a:solidFill>
                <a:latin typeface="Gill Sans Nova" panose="020B0602020104020203" pitchFamily="34" charset="0"/>
              </a:rPr>
              <a:t>11 organisations </a:t>
            </a:r>
            <a:r>
              <a:rPr lang="fr-FR" dirty="0">
                <a:solidFill>
                  <a:schemeClr val="bg1"/>
                </a:solidFill>
                <a:latin typeface="Gill Sans Nova" panose="020B0602020104020203" pitchFamily="34" charset="0"/>
              </a:rPr>
              <a:t>qui partagent les mêmes valeurs</a:t>
            </a:r>
          </a:p>
        </p:txBody>
      </p:sp>
      <p:sp>
        <p:nvSpPr>
          <p:cNvPr id="20" name="ZoneTexte 19">
            <a:extLst>
              <a:ext uri="{FF2B5EF4-FFF2-40B4-BE49-F238E27FC236}">
                <a16:creationId xmlns:a16="http://schemas.microsoft.com/office/drawing/2014/main" id="{0183B4FE-C331-42E9-8DA9-F90F45968D87}"/>
              </a:ext>
            </a:extLst>
          </p:cNvPr>
          <p:cNvSpPr txBox="1"/>
          <p:nvPr/>
        </p:nvSpPr>
        <p:spPr>
          <a:xfrm>
            <a:off x="1274853" y="1885053"/>
            <a:ext cx="4588128"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307250"/>
                </a:solidFill>
                <a:effectLst/>
                <a:uLnTx/>
                <a:uFillTx/>
                <a:latin typeface="Gill Sans Nova" panose="020B0602020104020203" pitchFamily="34" charset="0"/>
                <a:ea typeface="+mn-ea"/>
                <a:cs typeface="+mn-cs"/>
              </a:rPr>
              <a:t>UNE ALLIANCE MONDIALE</a:t>
            </a:r>
          </a:p>
        </p:txBody>
      </p:sp>
      <p:sp>
        <p:nvSpPr>
          <p:cNvPr id="21" name="ZoneTexte 20">
            <a:extLst>
              <a:ext uri="{FF2B5EF4-FFF2-40B4-BE49-F238E27FC236}">
                <a16:creationId xmlns:a16="http://schemas.microsoft.com/office/drawing/2014/main" id="{FDCD7639-5E0C-4FDE-8C58-D4F6205743FB}"/>
              </a:ext>
            </a:extLst>
          </p:cNvPr>
          <p:cNvSpPr txBox="1"/>
          <p:nvPr/>
        </p:nvSpPr>
        <p:spPr>
          <a:xfrm>
            <a:off x="2431699" y="4975353"/>
            <a:ext cx="3425349" cy="1200329"/>
          </a:xfrm>
          <a:prstGeom prst="rect">
            <a:avLst/>
          </a:prstGeom>
          <a:noFill/>
        </p:spPr>
        <p:txBody>
          <a:bodyPr wrap="square" rtlCol="0">
            <a:spAutoFit/>
          </a:bodyPr>
          <a:lstStyle/>
          <a:p>
            <a:pPr algn="just"/>
            <a:r>
              <a:rPr lang="fr-FR" dirty="0">
                <a:solidFill>
                  <a:schemeClr val="accent1">
                    <a:lumMod val="75000"/>
                  </a:schemeClr>
                </a:solidFill>
                <a:latin typeface="Gill Sans Nova" panose="020B0602020104020203" pitchFamily="34" charset="0"/>
              </a:rPr>
              <a:t>Les 11 membres ont eu la volonté de s'unir pour </a:t>
            </a:r>
            <a:r>
              <a:rPr lang="fr-FR" b="1" dirty="0">
                <a:solidFill>
                  <a:schemeClr val="accent1">
                    <a:lumMod val="75000"/>
                  </a:schemeClr>
                </a:solidFill>
                <a:latin typeface="Gill Sans Nova" panose="020B0602020104020203" pitchFamily="34" charset="0"/>
              </a:rPr>
              <a:t>asseoir leur expertise </a:t>
            </a:r>
            <a:r>
              <a:rPr lang="fr-FR" dirty="0">
                <a:solidFill>
                  <a:schemeClr val="accent1">
                    <a:lumMod val="75000"/>
                  </a:schemeClr>
                </a:solidFill>
                <a:latin typeface="Gill Sans Nova" panose="020B0602020104020203" pitchFamily="34" charset="0"/>
              </a:rPr>
              <a:t>et </a:t>
            </a:r>
            <a:r>
              <a:rPr lang="fr-FR" b="1" dirty="0">
                <a:solidFill>
                  <a:schemeClr val="accent1">
                    <a:lumMod val="75000"/>
                  </a:schemeClr>
                </a:solidFill>
                <a:latin typeface="Gill Sans Nova" panose="020B0602020104020203" pitchFamily="34" charset="0"/>
              </a:rPr>
              <a:t>faire entendre la voix des enfants</a:t>
            </a:r>
            <a:r>
              <a:rPr lang="fr-FR" dirty="0">
                <a:solidFill>
                  <a:schemeClr val="accent1">
                    <a:lumMod val="75000"/>
                  </a:schemeClr>
                </a:solidFill>
                <a:latin typeface="Gill Sans Nova" panose="020B0602020104020203" pitchFamily="34" charset="0"/>
              </a:rPr>
              <a:t>.</a:t>
            </a:r>
          </a:p>
        </p:txBody>
      </p:sp>
      <p:sp>
        <p:nvSpPr>
          <p:cNvPr id="25" name="Organigramme : Connecteur 24">
            <a:extLst>
              <a:ext uri="{FF2B5EF4-FFF2-40B4-BE49-F238E27FC236}">
                <a16:creationId xmlns:a16="http://schemas.microsoft.com/office/drawing/2014/main" id="{B2EEF9B2-5543-44D5-BB2C-2D394E0AC8AF}"/>
              </a:ext>
            </a:extLst>
          </p:cNvPr>
          <p:cNvSpPr/>
          <p:nvPr/>
        </p:nvSpPr>
        <p:spPr>
          <a:xfrm>
            <a:off x="7079935" y="4440379"/>
            <a:ext cx="1934704" cy="1844749"/>
          </a:xfrm>
          <a:prstGeom prst="flowChartConnector">
            <a:avLst/>
          </a:prstGeom>
          <a:solidFill>
            <a:srgbClr val="D2DB2F"/>
          </a:solidFill>
          <a:ln>
            <a:solidFill>
              <a:srgbClr val="D2D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2915DE69-8B1A-4248-8139-F9E6DFCB0BCB}"/>
              </a:ext>
            </a:extLst>
          </p:cNvPr>
          <p:cNvSpPr txBox="1"/>
          <p:nvPr/>
        </p:nvSpPr>
        <p:spPr>
          <a:xfrm>
            <a:off x="7207019" y="4844320"/>
            <a:ext cx="1690540" cy="923330"/>
          </a:xfrm>
          <a:prstGeom prst="rect">
            <a:avLst/>
          </a:prstGeom>
          <a:noFill/>
        </p:spPr>
        <p:txBody>
          <a:bodyPr wrap="square" rtlCol="0">
            <a:spAutoFit/>
          </a:bodyPr>
          <a:lstStyle/>
          <a:p>
            <a:pPr algn="ctr"/>
            <a:r>
              <a:rPr lang="fr-FR" dirty="0">
                <a:solidFill>
                  <a:schemeClr val="bg1"/>
                </a:solidFill>
                <a:latin typeface="Gill Sans Nova" panose="020B0602020104020203" pitchFamily="34" charset="0"/>
              </a:rPr>
              <a:t>Partenaire d’UEPLM depuis 1990</a:t>
            </a:r>
          </a:p>
        </p:txBody>
      </p:sp>
      <p:sp>
        <p:nvSpPr>
          <p:cNvPr id="27" name="Flèche vers le bas 11">
            <a:extLst>
              <a:ext uri="{FF2B5EF4-FFF2-40B4-BE49-F238E27FC236}">
                <a16:creationId xmlns:a16="http://schemas.microsoft.com/office/drawing/2014/main" id="{0B2F67CB-B1CF-4632-B5E5-D7D7A6331243}"/>
              </a:ext>
            </a:extLst>
          </p:cNvPr>
          <p:cNvSpPr/>
          <p:nvPr/>
        </p:nvSpPr>
        <p:spPr>
          <a:xfrm rot="16200000">
            <a:off x="9433563" y="4953529"/>
            <a:ext cx="365785" cy="953625"/>
          </a:xfrm>
          <a:prstGeom prst="downArrow">
            <a:avLst>
              <a:gd name="adj1" fmla="val 37673"/>
              <a:gd name="adj2" fmla="val 50000"/>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sp>
        <p:nvSpPr>
          <p:cNvPr id="28" name="Organigramme : Connecteur 27">
            <a:extLst>
              <a:ext uri="{FF2B5EF4-FFF2-40B4-BE49-F238E27FC236}">
                <a16:creationId xmlns:a16="http://schemas.microsoft.com/office/drawing/2014/main" id="{CE849D1B-4BB7-4214-AE91-DE779086D39D}"/>
              </a:ext>
            </a:extLst>
          </p:cNvPr>
          <p:cNvSpPr/>
          <p:nvPr/>
        </p:nvSpPr>
        <p:spPr>
          <a:xfrm>
            <a:off x="10212583" y="3726431"/>
            <a:ext cx="1569124" cy="1521018"/>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a:extLst>
              <a:ext uri="{FF2B5EF4-FFF2-40B4-BE49-F238E27FC236}">
                <a16:creationId xmlns:a16="http://schemas.microsoft.com/office/drawing/2014/main" id="{2CC43510-DC23-430E-B5BE-3C1325833A2D}"/>
              </a:ext>
            </a:extLst>
          </p:cNvPr>
          <p:cNvSpPr/>
          <p:nvPr/>
        </p:nvSpPr>
        <p:spPr>
          <a:xfrm>
            <a:off x="10218272" y="5335321"/>
            <a:ext cx="1569124" cy="1521018"/>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D514CBE7-0DDE-4880-922E-DF963ADE1AEB}"/>
              </a:ext>
            </a:extLst>
          </p:cNvPr>
          <p:cNvSpPr txBox="1"/>
          <p:nvPr/>
        </p:nvSpPr>
        <p:spPr>
          <a:xfrm>
            <a:off x="9079438" y="4962064"/>
            <a:ext cx="1030928"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07250"/>
                </a:solidFill>
                <a:effectLst/>
                <a:uLnTx/>
                <a:uFillTx/>
                <a:latin typeface="Gill Sans Nova" panose="020B0602020104020203" pitchFamily="34" charset="0"/>
                <a:ea typeface="+mn-ea"/>
                <a:cs typeface="+mn-cs"/>
              </a:rPr>
              <a:t>FOCUS</a:t>
            </a:r>
          </a:p>
        </p:txBody>
      </p:sp>
      <p:pic>
        <p:nvPicPr>
          <p:cNvPr id="2056" name="Picture 8" descr="Archives des Réseaux - FRP2i">
            <a:extLst>
              <a:ext uri="{FF2B5EF4-FFF2-40B4-BE49-F238E27FC236}">
                <a16:creationId xmlns:a16="http://schemas.microsoft.com/office/drawing/2014/main" id="{A71EB3FA-CF91-49A8-9C3C-DB9384FEEAF2}"/>
              </a:ext>
            </a:extLst>
          </p:cNvPr>
          <p:cNvPicPr>
            <a:picLocks noChangeAspect="1" noChangeArrowheads="1"/>
          </p:cNvPicPr>
          <p:nvPr/>
        </p:nvPicPr>
        <p:blipFill rotWithShape="1">
          <a:blip r:embed="rId7"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860633" y="4826276"/>
            <a:ext cx="1457568" cy="1613905"/>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CC8DFACA-EE82-496C-88E5-1A93A7A843E1}"/>
              </a:ext>
            </a:extLst>
          </p:cNvPr>
          <p:cNvPicPr>
            <a:picLocks noChangeAspect="1"/>
          </p:cNvPicPr>
          <p:nvPr/>
        </p:nvPicPr>
        <p:blipFill rotWithShape="1">
          <a:blip r:embed="rId8"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10550658" y="3806096"/>
            <a:ext cx="925229" cy="1365876"/>
          </a:xfrm>
          <a:prstGeom prst="rect">
            <a:avLst/>
          </a:prstGeom>
          <a:ln>
            <a:noFill/>
          </a:ln>
        </p:spPr>
      </p:pic>
      <p:pic>
        <p:nvPicPr>
          <p:cNvPr id="35" name="Image 34">
            <a:extLst>
              <a:ext uri="{FF2B5EF4-FFF2-40B4-BE49-F238E27FC236}">
                <a16:creationId xmlns:a16="http://schemas.microsoft.com/office/drawing/2014/main" id="{121CD74F-2C97-4820-9D3E-C68051219CC1}"/>
              </a:ext>
            </a:extLst>
          </p:cNvPr>
          <p:cNvPicPr>
            <a:picLocks noChangeAspect="1"/>
          </p:cNvPicPr>
          <p:nvPr/>
        </p:nvPicPr>
        <p:blipFill>
          <a:blip r:embed="rId9"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10331770" y="5360917"/>
            <a:ext cx="1342128" cy="1565816"/>
          </a:xfrm>
          <a:prstGeom prst="rect">
            <a:avLst/>
          </a:prstGeom>
          <a:ln>
            <a:noFill/>
          </a:ln>
        </p:spPr>
      </p:pic>
      <p:sp>
        <p:nvSpPr>
          <p:cNvPr id="36" name="Rectangle 35">
            <a:extLst>
              <a:ext uri="{FF2B5EF4-FFF2-40B4-BE49-F238E27FC236}">
                <a16:creationId xmlns:a16="http://schemas.microsoft.com/office/drawing/2014/main" id="{F2295E9A-0698-4B99-A684-E92B43549302}"/>
              </a:ext>
            </a:extLst>
          </p:cNvPr>
          <p:cNvSpPr/>
          <p:nvPr/>
        </p:nvSpPr>
        <p:spPr>
          <a:xfrm>
            <a:off x="2401312" y="4768564"/>
            <a:ext cx="3685283" cy="1613905"/>
          </a:xfrm>
          <a:prstGeom prst="rect">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8" name="Picture 10" descr="zoom sur nos projets au senegal">
            <a:extLst>
              <a:ext uri="{FF2B5EF4-FFF2-40B4-BE49-F238E27FC236}">
                <a16:creationId xmlns:a16="http://schemas.microsoft.com/office/drawing/2014/main" id="{EECE2C74-5600-4971-B881-C74F4B1D040B}"/>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r="8412"/>
          <a:stretch/>
        </p:blipFill>
        <p:spPr bwMode="auto">
          <a:xfrm>
            <a:off x="7118974" y="2172071"/>
            <a:ext cx="2974293" cy="195559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C9B85A92-29C8-4FB3-9BE4-A3A308C7FB01}"/>
              </a:ext>
            </a:extLst>
          </p:cNvPr>
          <p:cNvSpPr/>
          <p:nvPr/>
        </p:nvSpPr>
        <p:spPr>
          <a:xfrm rot="16200000">
            <a:off x="3990469" y="4227629"/>
            <a:ext cx="4870870" cy="104428"/>
          </a:xfrm>
          <a:prstGeom prst="rect">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055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A close up of a logo&#10;&#10;Description automatically generated">
            <a:extLst>
              <a:ext uri="{FF2B5EF4-FFF2-40B4-BE49-F238E27FC236}">
                <a16:creationId xmlns:a16="http://schemas.microsoft.com/office/drawing/2014/main" id="{1FE179F7-F1CF-4A37-80EF-CB6E1EB2C5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17"/>
            <a:ext cx="649357" cy="6858000"/>
          </a:xfrm>
          <a:prstGeom prst="rect">
            <a:avLst/>
          </a:prstGeom>
        </p:spPr>
      </p:pic>
      <p:pic>
        <p:nvPicPr>
          <p:cNvPr id="8" name="Image 7">
            <a:extLst>
              <a:ext uri="{FF2B5EF4-FFF2-40B4-BE49-F238E27FC236}">
                <a16:creationId xmlns:a16="http://schemas.microsoft.com/office/drawing/2014/main" id="{450A5B6A-AB7C-4114-BC5F-8233C62974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9424" y="131921"/>
            <a:ext cx="1461303" cy="623864"/>
          </a:xfrm>
          <a:prstGeom prst="rect">
            <a:avLst/>
          </a:prstGeom>
        </p:spPr>
      </p:pic>
      <p:sp>
        <p:nvSpPr>
          <p:cNvPr id="10" name="Rectangle 9">
            <a:extLst>
              <a:ext uri="{FF2B5EF4-FFF2-40B4-BE49-F238E27FC236}">
                <a16:creationId xmlns:a16="http://schemas.microsoft.com/office/drawing/2014/main" id="{4CFDD03B-9008-4720-9469-6B0C5DDF9163}"/>
              </a:ext>
            </a:extLst>
          </p:cNvPr>
          <p:cNvSpPr/>
          <p:nvPr/>
        </p:nvSpPr>
        <p:spPr>
          <a:xfrm>
            <a:off x="926165" y="49083"/>
            <a:ext cx="45719" cy="720037"/>
          </a:xfrm>
          <a:prstGeom prst="rect">
            <a:avLst/>
          </a:prstGeom>
          <a:solidFill>
            <a:srgbClr val="00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C2EE4137-481E-45FE-849D-5044E3B963E9}"/>
              </a:ext>
            </a:extLst>
          </p:cNvPr>
          <p:cNvSpPr txBox="1"/>
          <p:nvPr/>
        </p:nvSpPr>
        <p:spPr>
          <a:xfrm>
            <a:off x="4768243" y="1753714"/>
            <a:ext cx="5645888"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1"/>
                </a:solidFill>
                <a:effectLst/>
                <a:uLnTx/>
                <a:uFillTx/>
                <a:latin typeface="Gill Sans Nova" panose="020B0602020104020203" pitchFamily="34" charset="0"/>
                <a:ea typeface="+mn-ea"/>
                <a:cs typeface="+mn-cs"/>
              </a:rPr>
              <a:t>Un outil au service de la continuité pédagogique, particulièrement utile en période de rupture éducative</a:t>
            </a:r>
          </a:p>
        </p:txBody>
      </p:sp>
      <p:pic>
        <p:nvPicPr>
          <p:cNvPr id="2" name="Graphique 1">
            <a:extLst>
              <a:ext uri="{FF2B5EF4-FFF2-40B4-BE49-F238E27FC236}">
                <a16:creationId xmlns:a16="http://schemas.microsoft.com/office/drawing/2014/main" id="{1E953742-98C4-72B1-8D1A-9132BAA09E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1884" y="1185994"/>
            <a:ext cx="2603355" cy="4205120"/>
          </a:xfrm>
          <a:prstGeom prst="rect">
            <a:avLst/>
          </a:prstGeom>
        </p:spPr>
      </p:pic>
      <p:sp>
        <p:nvSpPr>
          <p:cNvPr id="4" name="ZoneTexte 3">
            <a:extLst>
              <a:ext uri="{FF2B5EF4-FFF2-40B4-BE49-F238E27FC236}">
                <a16:creationId xmlns:a16="http://schemas.microsoft.com/office/drawing/2014/main" id="{C7487ED8-FA65-1C7D-DF93-79AB6FB66CF4}"/>
              </a:ext>
            </a:extLst>
          </p:cNvPr>
          <p:cNvSpPr txBox="1"/>
          <p:nvPr/>
        </p:nvSpPr>
        <p:spPr>
          <a:xfrm>
            <a:off x="899162" y="1230563"/>
            <a:ext cx="2692431" cy="3877985"/>
          </a:xfrm>
          <a:prstGeom prst="rect">
            <a:avLst/>
          </a:prstGeom>
          <a:noFill/>
        </p:spPr>
        <p:txBody>
          <a:bodyPr wrap="square" rtlCol="0">
            <a:spAutoFit/>
          </a:bodyPr>
          <a:lstStyle/>
          <a:p>
            <a:pPr marL="285750" indent="-285750" algn="ctr">
              <a:spcAft>
                <a:spcPts val="600"/>
              </a:spcAft>
              <a:buFont typeface="Arial" panose="020B0604020202020204" pitchFamily="34" charset="0"/>
              <a:buChar char="•"/>
            </a:pPr>
            <a:endParaRPr lang="fr-FR" dirty="0">
              <a:solidFill>
                <a:schemeClr val="bg1"/>
              </a:solidFill>
              <a:latin typeface="Gill Sans Nova" panose="020B0602020104020203" pitchFamily="34" charset="0"/>
            </a:endParaRPr>
          </a:p>
          <a:p>
            <a:pPr marL="285750" indent="-285750" algn="ctr">
              <a:spcAft>
                <a:spcPts val="600"/>
              </a:spcAft>
              <a:buFont typeface="Arial" panose="020B0604020202020204" pitchFamily="34" charset="0"/>
              <a:buChar char="•"/>
            </a:pPr>
            <a:endParaRPr lang="fr-FR" sz="1600" dirty="0">
              <a:solidFill>
                <a:schemeClr val="bg1"/>
              </a:solidFill>
              <a:latin typeface="Gill Sans Nova" panose="020B0602020104020203" pitchFamily="34" charset="0"/>
            </a:endParaRPr>
          </a:p>
          <a:p>
            <a:pPr marL="285750" indent="-285750" algn="ctr">
              <a:spcAft>
                <a:spcPts val="600"/>
              </a:spcAft>
              <a:buFont typeface="Arial" panose="020B0604020202020204" pitchFamily="34" charset="0"/>
              <a:buChar char="•"/>
            </a:pPr>
            <a:r>
              <a:rPr lang="fr-FR" sz="1600" dirty="0">
                <a:solidFill>
                  <a:schemeClr val="bg1"/>
                </a:solidFill>
                <a:latin typeface="Gill Sans Nova" panose="020B0602020104020203" pitchFamily="34" charset="0"/>
              </a:rPr>
              <a:t>Contexte éducatif fragilisé par des grèves à répétition</a:t>
            </a:r>
          </a:p>
          <a:p>
            <a:pPr marL="285750" indent="-285750" algn="ctr">
              <a:spcAft>
                <a:spcPts val="600"/>
              </a:spcAft>
              <a:buFont typeface="Arial" panose="020B0604020202020204" pitchFamily="34" charset="0"/>
              <a:buChar char="•"/>
            </a:pPr>
            <a:r>
              <a:rPr lang="fr-FR" sz="1600" dirty="0">
                <a:solidFill>
                  <a:schemeClr val="bg1"/>
                </a:solidFill>
                <a:latin typeface="Gill Sans Nova" panose="020B0602020104020203" pitchFamily="34" charset="0"/>
              </a:rPr>
              <a:t> Crise COVID : </a:t>
            </a:r>
            <a:r>
              <a:rPr lang="fr-FR" sz="1600" b="1" dirty="0">
                <a:solidFill>
                  <a:srgbClr val="D2DB2F"/>
                </a:solidFill>
                <a:latin typeface="Gill Sans Nova" panose="020B0602020104020203" pitchFamily="34" charset="0"/>
              </a:rPr>
              <a:t>3,5 millions d'élèves </a:t>
            </a:r>
            <a:r>
              <a:rPr lang="fr-FR" sz="1600" dirty="0">
                <a:solidFill>
                  <a:schemeClr val="bg1"/>
                </a:solidFill>
                <a:latin typeface="Gill Sans Nova" panose="020B0602020104020203" pitchFamily="34" charset="0"/>
              </a:rPr>
              <a:t>déscolarisés</a:t>
            </a:r>
          </a:p>
          <a:p>
            <a:pPr marL="285750" indent="-285750" algn="ctr">
              <a:spcAft>
                <a:spcPts val="600"/>
              </a:spcAft>
              <a:buFont typeface="Arial" panose="020B0604020202020204" pitchFamily="34" charset="0"/>
              <a:buChar char="•"/>
            </a:pPr>
            <a:r>
              <a:rPr lang="fr-FR" sz="1600" dirty="0">
                <a:solidFill>
                  <a:schemeClr val="bg1"/>
                </a:solidFill>
                <a:latin typeface="Gill Sans Nova" panose="020B0602020104020203" pitchFamily="34" charset="0"/>
              </a:rPr>
              <a:t>Seulement </a:t>
            </a:r>
            <a:r>
              <a:rPr lang="fr-FR" sz="1600" b="1" dirty="0">
                <a:solidFill>
                  <a:srgbClr val="D2DB2F"/>
                </a:solidFill>
                <a:latin typeface="Gill Sans Nova" panose="020B0602020104020203" pitchFamily="34" charset="0"/>
              </a:rPr>
              <a:t>42% d’élèves </a:t>
            </a:r>
            <a:r>
              <a:rPr lang="fr-FR" sz="1600" dirty="0">
                <a:solidFill>
                  <a:schemeClr val="bg1"/>
                </a:solidFill>
                <a:latin typeface="Gill Sans Nova" panose="020B0602020104020203" pitchFamily="34" charset="0"/>
              </a:rPr>
              <a:t>en fin de 1</a:t>
            </a:r>
            <a:r>
              <a:rPr lang="fr-FR" sz="1600" baseline="30000" dirty="0">
                <a:solidFill>
                  <a:schemeClr val="bg1"/>
                </a:solidFill>
                <a:latin typeface="Gill Sans Nova" panose="020B0602020104020203" pitchFamily="34" charset="0"/>
              </a:rPr>
              <a:t>er</a:t>
            </a:r>
            <a:r>
              <a:rPr lang="fr-FR" sz="1600" dirty="0">
                <a:solidFill>
                  <a:schemeClr val="bg1"/>
                </a:solidFill>
                <a:latin typeface="Gill Sans Nova" panose="020B0602020104020203" pitchFamily="34" charset="0"/>
              </a:rPr>
              <a:t> cycle du secondaire maîtrisent au moins les </a:t>
            </a:r>
            <a:r>
              <a:rPr lang="fr-FR" sz="1600" b="1" dirty="0">
                <a:solidFill>
                  <a:srgbClr val="D2DB2F"/>
                </a:solidFill>
                <a:latin typeface="Gill Sans Nova" panose="020B0602020104020203" pitchFamily="34" charset="0"/>
              </a:rPr>
              <a:t>normes d’aptitudes minimales</a:t>
            </a:r>
            <a:r>
              <a:rPr lang="fr-FR" sz="1600" b="1" dirty="0">
                <a:solidFill>
                  <a:schemeClr val="bg1"/>
                </a:solidFill>
                <a:latin typeface="Gill Sans Nova" panose="020B0602020104020203" pitchFamily="34" charset="0"/>
              </a:rPr>
              <a:t> </a:t>
            </a:r>
            <a:r>
              <a:rPr lang="fr-FR" sz="1600" dirty="0">
                <a:solidFill>
                  <a:schemeClr val="bg1"/>
                </a:solidFill>
                <a:latin typeface="Gill Sans Nova" panose="020B0602020104020203" pitchFamily="34" charset="0"/>
              </a:rPr>
              <a:t>pour les matières littéraires</a:t>
            </a:r>
          </a:p>
        </p:txBody>
      </p:sp>
      <p:pic>
        <p:nvPicPr>
          <p:cNvPr id="5" name="Graphique 4">
            <a:extLst>
              <a:ext uri="{FF2B5EF4-FFF2-40B4-BE49-F238E27FC236}">
                <a16:creationId xmlns:a16="http://schemas.microsoft.com/office/drawing/2014/main" id="{2FD27837-D62C-4B55-195B-71DE2C405B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47960" y="1185453"/>
            <a:ext cx="2885568" cy="4178362"/>
          </a:xfrm>
          <a:prstGeom prst="rect">
            <a:avLst/>
          </a:prstGeom>
        </p:spPr>
      </p:pic>
      <p:sp>
        <p:nvSpPr>
          <p:cNvPr id="14" name="Rectangle 13">
            <a:extLst>
              <a:ext uri="{FF2B5EF4-FFF2-40B4-BE49-F238E27FC236}">
                <a16:creationId xmlns:a16="http://schemas.microsoft.com/office/drawing/2014/main" id="{51BA7B9C-110F-07A1-299D-731985870CC2}"/>
              </a:ext>
            </a:extLst>
          </p:cNvPr>
          <p:cNvSpPr/>
          <p:nvPr/>
        </p:nvSpPr>
        <p:spPr>
          <a:xfrm>
            <a:off x="3783582" y="1298221"/>
            <a:ext cx="2614323" cy="2585323"/>
          </a:xfrm>
          <a:prstGeom prst="rect">
            <a:avLst/>
          </a:prstGeom>
        </p:spPr>
        <p:txBody>
          <a:bodyPr wrap="square">
            <a:spAutoFit/>
          </a:bodyPr>
          <a:lstStyle/>
          <a:p>
            <a:pPr algn="just"/>
            <a:r>
              <a:rPr lang="fr-FR" dirty="0">
                <a:solidFill>
                  <a:srgbClr val="007A45"/>
                </a:solidFill>
                <a:latin typeface="Gill Sans Nova" panose="020B0602020104020203" pitchFamily="34" charset="0"/>
              </a:rPr>
              <a:t>Le Ministère de l’Education Nationale créé le </a:t>
            </a:r>
            <a:r>
              <a:rPr lang="fr-FR" b="1" dirty="0">
                <a:solidFill>
                  <a:srgbClr val="007A45"/>
                </a:solidFill>
                <a:latin typeface="Gill Sans Nova" panose="020B0602020104020203" pitchFamily="34" charset="0"/>
              </a:rPr>
              <a:t>dispositif « Apprendre à la Maison » </a:t>
            </a:r>
            <a:r>
              <a:rPr lang="fr-FR" dirty="0">
                <a:solidFill>
                  <a:srgbClr val="007A45"/>
                </a:solidFill>
                <a:latin typeface="Gill Sans Nova" panose="020B0602020104020203" pitchFamily="34" charset="0"/>
              </a:rPr>
              <a:t>(inspiré du dispositif français « Ma classe à la maison ») pour favoriser la poursuite de l’apprentissage </a:t>
            </a:r>
          </a:p>
        </p:txBody>
      </p:sp>
      <p:pic>
        <p:nvPicPr>
          <p:cNvPr id="15" name="Image 14">
            <a:extLst>
              <a:ext uri="{FF2B5EF4-FFF2-40B4-BE49-F238E27FC236}">
                <a16:creationId xmlns:a16="http://schemas.microsoft.com/office/drawing/2014/main" id="{28BF8866-453A-64E5-4B17-7A8B4ED182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47048" y="4035407"/>
            <a:ext cx="2772071" cy="1251235"/>
          </a:xfrm>
          <a:prstGeom prst="rect">
            <a:avLst/>
          </a:prstGeom>
        </p:spPr>
      </p:pic>
      <p:pic>
        <p:nvPicPr>
          <p:cNvPr id="16" name="Graphique 15">
            <a:extLst>
              <a:ext uri="{FF2B5EF4-FFF2-40B4-BE49-F238E27FC236}">
                <a16:creationId xmlns:a16="http://schemas.microsoft.com/office/drawing/2014/main" id="{53016301-690F-22F1-267E-510A405EA8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7231" y="1153218"/>
            <a:ext cx="2631784" cy="4207817"/>
          </a:xfrm>
          <a:prstGeom prst="rect">
            <a:avLst/>
          </a:prstGeom>
        </p:spPr>
      </p:pic>
      <p:sp>
        <p:nvSpPr>
          <p:cNvPr id="20" name="ZoneTexte 19">
            <a:extLst>
              <a:ext uri="{FF2B5EF4-FFF2-40B4-BE49-F238E27FC236}">
                <a16:creationId xmlns:a16="http://schemas.microsoft.com/office/drawing/2014/main" id="{C0722185-4BC5-77C4-6955-CA4E9B10D503}"/>
              </a:ext>
            </a:extLst>
          </p:cNvPr>
          <p:cNvSpPr txBox="1"/>
          <p:nvPr/>
        </p:nvSpPr>
        <p:spPr>
          <a:xfrm>
            <a:off x="6677421" y="2778391"/>
            <a:ext cx="2365051" cy="2554545"/>
          </a:xfrm>
          <a:prstGeom prst="rect">
            <a:avLst/>
          </a:prstGeom>
          <a:noFill/>
        </p:spPr>
        <p:txBody>
          <a:bodyPr wrap="square" rtlCol="0">
            <a:spAutoFit/>
          </a:bodyPr>
          <a:lstStyle/>
          <a:p>
            <a:pPr algn="just"/>
            <a:r>
              <a:rPr lang="fr-FR" sz="1600" dirty="0">
                <a:solidFill>
                  <a:schemeClr val="bg1"/>
                </a:solidFill>
                <a:latin typeface="Gill Sans Nova" panose="020B0602020104020203" pitchFamily="34" charset="0"/>
              </a:rPr>
              <a:t>Compte tenu de nombreux facteurs (manque d’ordinateurs, faible connexion internet, etc.), </a:t>
            </a:r>
            <a:r>
              <a:rPr lang="fr-FR" sz="1600" b="1" dirty="0">
                <a:solidFill>
                  <a:srgbClr val="D2DB2F"/>
                </a:solidFill>
                <a:latin typeface="Gill Sans Nova" panose="020B0602020104020203" pitchFamily="34" charset="0"/>
              </a:rPr>
              <a:t>moins de 20% des élèves et étudiants </a:t>
            </a:r>
            <a:r>
              <a:rPr lang="fr-FR" sz="1600" dirty="0">
                <a:solidFill>
                  <a:schemeClr val="bg1"/>
                </a:solidFill>
                <a:latin typeface="Gill Sans Nova" panose="020B0602020104020203" pitchFamily="34" charset="0"/>
              </a:rPr>
              <a:t>disposent de la </a:t>
            </a:r>
            <a:r>
              <a:rPr lang="fr-FR" sz="1600" b="1" dirty="0">
                <a:solidFill>
                  <a:srgbClr val="D2DB2F"/>
                </a:solidFill>
                <a:latin typeface="Gill Sans Nova" panose="020B0602020104020203" pitchFamily="34" charset="0"/>
              </a:rPr>
              <a:t>possibilité d’accéder à ces ressources en ligne </a:t>
            </a:r>
          </a:p>
        </p:txBody>
      </p:sp>
      <p:pic>
        <p:nvPicPr>
          <p:cNvPr id="21" name="Image 20">
            <a:extLst>
              <a:ext uri="{FF2B5EF4-FFF2-40B4-BE49-F238E27FC236}">
                <a16:creationId xmlns:a16="http://schemas.microsoft.com/office/drawing/2014/main" id="{FF801D38-96A6-FE92-CEBF-1FE8A6B0E6C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00054" y="1298221"/>
            <a:ext cx="2522115" cy="1396394"/>
          </a:xfrm>
          <a:prstGeom prst="rect">
            <a:avLst/>
          </a:prstGeom>
        </p:spPr>
      </p:pic>
      <p:pic>
        <p:nvPicPr>
          <p:cNvPr id="22" name="Graphique 21">
            <a:extLst>
              <a:ext uri="{FF2B5EF4-FFF2-40B4-BE49-F238E27FC236}">
                <a16:creationId xmlns:a16="http://schemas.microsoft.com/office/drawing/2014/main" id="{AFEBF766-9971-2330-A027-5385A26DB1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09897" y="1830480"/>
            <a:ext cx="2186730" cy="1702658"/>
          </a:xfrm>
          <a:prstGeom prst="rect">
            <a:avLst/>
          </a:prstGeom>
        </p:spPr>
      </p:pic>
      <p:pic>
        <p:nvPicPr>
          <p:cNvPr id="23" name="Picture 4" descr="Les pictogrammes du volontariat | La Plateforme francophone du Volontariat">
            <a:extLst>
              <a:ext uri="{FF2B5EF4-FFF2-40B4-BE49-F238E27FC236}">
                <a16:creationId xmlns:a16="http://schemas.microsoft.com/office/drawing/2014/main" id="{64F86BBE-3ACE-7543-E99B-04CF8FED0434}"/>
              </a:ext>
            </a:extLst>
          </p:cNvPr>
          <p:cNvPicPr>
            <a:picLocks noChangeAspect="1" noChangeArrowheads="1"/>
          </p:cNvPicPr>
          <p:nvPr/>
        </p:nvPicPr>
        <p:blipFill>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61465" y="3607829"/>
            <a:ext cx="1957979" cy="1702658"/>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F63B5EDB-F21C-EEDE-2994-60193E4BAE5C}"/>
              </a:ext>
            </a:extLst>
          </p:cNvPr>
          <p:cNvSpPr txBox="1"/>
          <p:nvPr/>
        </p:nvSpPr>
        <p:spPr>
          <a:xfrm>
            <a:off x="9374469" y="1881769"/>
            <a:ext cx="2186730"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CC65A"/>
                </a:solidFill>
                <a:effectLst/>
                <a:uLnTx/>
                <a:uFillTx/>
                <a:latin typeface="Gill Sans Nova" panose="020B0602020104020203" pitchFamily="34" charset="0"/>
                <a:ea typeface="+mn-ea"/>
                <a:cs typeface="+mn-cs"/>
              </a:rPr>
              <a:t>ABSENCE D’EQUITE &amp; MAINTIEN DE LA RUPTURE EDUCATIVE </a:t>
            </a:r>
          </a:p>
        </p:txBody>
      </p:sp>
      <p:pic>
        <p:nvPicPr>
          <p:cNvPr id="25" name="Picture 6" descr="flèche' Autocollant | Spreadshirt">
            <a:extLst>
              <a:ext uri="{FF2B5EF4-FFF2-40B4-BE49-F238E27FC236}">
                <a16:creationId xmlns:a16="http://schemas.microsoft.com/office/drawing/2014/main" id="{C75A9430-6C52-2DC2-427F-7832A9BAAF99}"/>
              </a:ext>
            </a:extLst>
          </p:cNvPr>
          <p:cNvPicPr>
            <a:picLocks noChangeAspect="1" noChangeArrowheads="1"/>
          </p:cNvPicPr>
          <p:nvPr/>
        </p:nvPicPr>
        <p:blipFill>
          <a:blip r:embed="rId14" cstate="screen">
            <a:clrChange>
              <a:clrFrom>
                <a:srgbClr val="F2F2F2"/>
              </a:clrFrom>
              <a:clrTo>
                <a:srgbClr val="F2F2F2">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485313">
            <a:off x="9084524" y="555292"/>
            <a:ext cx="1325121" cy="132512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5264FE3A-DCAB-3F4F-C86A-4EAD18DEAAD0}"/>
              </a:ext>
            </a:extLst>
          </p:cNvPr>
          <p:cNvSpPr txBox="1"/>
          <p:nvPr/>
        </p:nvSpPr>
        <p:spPr>
          <a:xfrm>
            <a:off x="971884" y="82872"/>
            <a:ext cx="410918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DDDC00"/>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Contexte de conception du projet</a:t>
            </a:r>
          </a:p>
        </p:txBody>
      </p:sp>
      <p:pic>
        <p:nvPicPr>
          <p:cNvPr id="3" name="Picture 2" descr="https://investinfrance.fr/wp-content/uploads/2020/07/Picto-mesures-durgence.png">
            <a:extLst>
              <a:ext uri="{FF2B5EF4-FFF2-40B4-BE49-F238E27FC236}">
                <a16:creationId xmlns:a16="http://schemas.microsoft.com/office/drawing/2014/main" id="{3C6761CC-9E05-5866-DB71-83F6D6A9A1AD}"/>
              </a:ext>
            </a:extLst>
          </p:cNvPr>
          <p:cNvPicPr>
            <a:picLocks noChangeAspect="1" noChangeArrowheads="1"/>
          </p:cNvPicPr>
          <p:nvPr/>
        </p:nvPicPr>
        <p:blipFill>
          <a:blip r:embed="rId15"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75205" y="1027886"/>
            <a:ext cx="1042525" cy="87799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e 26">
            <a:extLst>
              <a:ext uri="{FF2B5EF4-FFF2-40B4-BE49-F238E27FC236}">
                <a16:creationId xmlns:a16="http://schemas.microsoft.com/office/drawing/2014/main" id="{F6E04C29-C494-867A-0062-A23D5D1F6449}"/>
              </a:ext>
            </a:extLst>
          </p:cNvPr>
          <p:cNvGrpSpPr/>
          <p:nvPr/>
        </p:nvGrpSpPr>
        <p:grpSpPr>
          <a:xfrm>
            <a:off x="1997564" y="438379"/>
            <a:ext cx="584201" cy="646331"/>
            <a:chOff x="8319295" y="1684892"/>
            <a:chExt cx="584201" cy="646331"/>
          </a:xfrm>
          <a:solidFill>
            <a:srgbClr val="D2DB2F"/>
          </a:solidFill>
        </p:grpSpPr>
        <p:sp>
          <p:nvSpPr>
            <p:cNvPr id="28" name="Ellipse 27">
              <a:extLst>
                <a:ext uri="{FF2B5EF4-FFF2-40B4-BE49-F238E27FC236}">
                  <a16:creationId xmlns:a16="http://schemas.microsoft.com/office/drawing/2014/main" id="{694E1284-950A-F59F-B4BB-BFFE4D732E08}"/>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B06B7AC-960E-C580-40EC-9FC0D823B82B}"/>
                </a:ext>
              </a:extLst>
            </p:cNvPr>
            <p:cNvSpPr txBox="1"/>
            <p:nvPr/>
          </p:nvSpPr>
          <p:spPr>
            <a:xfrm>
              <a:off x="8496231" y="1684892"/>
              <a:ext cx="243751" cy="646331"/>
            </a:xfrm>
            <a:prstGeom prst="rect">
              <a:avLst/>
            </a:prstGeom>
            <a:noFill/>
          </p:spPr>
          <p:txBody>
            <a:bodyPr wrap="square" rtlCol="0">
              <a:spAutoFit/>
            </a:bodyPr>
            <a:lstStyle/>
            <a:p>
              <a:pPr algn="ctr"/>
              <a:r>
                <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30" name="Groupe 29">
            <a:extLst>
              <a:ext uri="{FF2B5EF4-FFF2-40B4-BE49-F238E27FC236}">
                <a16:creationId xmlns:a16="http://schemas.microsoft.com/office/drawing/2014/main" id="{3324DE4C-EB32-4BA5-3B4A-1321D988B7D2}"/>
              </a:ext>
            </a:extLst>
          </p:cNvPr>
          <p:cNvGrpSpPr/>
          <p:nvPr/>
        </p:nvGrpSpPr>
        <p:grpSpPr>
          <a:xfrm>
            <a:off x="4563583" y="467834"/>
            <a:ext cx="584201" cy="646331"/>
            <a:chOff x="8319295" y="1684892"/>
            <a:chExt cx="584201" cy="646331"/>
          </a:xfrm>
          <a:solidFill>
            <a:srgbClr val="D2DB2F"/>
          </a:solidFill>
        </p:grpSpPr>
        <p:sp>
          <p:nvSpPr>
            <p:cNvPr id="31" name="Ellipse 30">
              <a:extLst>
                <a:ext uri="{FF2B5EF4-FFF2-40B4-BE49-F238E27FC236}">
                  <a16:creationId xmlns:a16="http://schemas.microsoft.com/office/drawing/2014/main" id="{A5739786-4B43-21EF-63BB-172BACEFE1CF}"/>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0D7A8CAE-AC1F-B171-96A3-7F89F74423CF}"/>
                </a:ext>
              </a:extLst>
            </p:cNvPr>
            <p:cNvSpPr txBox="1"/>
            <p:nvPr/>
          </p:nvSpPr>
          <p:spPr>
            <a:xfrm>
              <a:off x="8496231" y="1684892"/>
              <a:ext cx="243751" cy="646331"/>
            </a:xfrm>
            <a:prstGeom prst="rect">
              <a:avLst/>
            </a:prstGeom>
            <a:noFill/>
          </p:spPr>
          <p:txBody>
            <a:bodyPr wrap="square" rtlCol="0">
              <a:spAutoFit/>
            </a:bodyPr>
            <a:lstStyle/>
            <a:p>
              <a:pPr algn="ctr"/>
              <a:r>
                <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33" name="Groupe 32">
            <a:extLst>
              <a:ext uri="{FF2B5EF4-FFF2-40B4-BE49-F238E27FC236}">
                <a16:creationId xmlns:a16="http://schemas.microsoft.com/office/drawing/2014/main" id="{EFF84253-C4BF-D6C5-DEE3-F0D3E109240E}"/>
              </a:ext>
            </a:extLst>
          </p:cNvPr>
          <p:cNvGrpSpPr/>
          <p:nvPr/>
        </p:nvGrpSpPr>
        <p:grpSpPr>
          <a:xfrm>
            <a:off x="7420265" y="452177"/>
            <a:ext cx="584201" cy="646331"/>
            <a:chOff x="8319295" y="1684892"/>
            <a:chExt cx="584201" cy="646331"/>
          </a:xfrm>
          <a:solidFill>
            <a:srgbClr val="D2DB2F"/>
          </a:solidFill>
        </p:grpSpPr>
        <p:sp>
          <p:nvSpPr>
            <p:cNvPr id="34" name="Ellipse 33">
              <a:extLst>
                <a:ext uri="{FF2B5EF4-FFF2-40B4-BE49-F238E27FC236}">
                  <a16:creationId xmlns:a16="http://schemas.microsoft.com/office/drawing/2014/main" id="{CCF9A3A7-B2ED-0C2C-0D4F-AACD1E620A89}"/>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DC3DE018-A0D7-0E41-7A93-D52C193B8035}"/>
                </a:ext>
              </a:extLst>
            </p:cNvPr>
            <p:cNvSpPr txBox="1"/>
            <p:nvPr/>
          </p:nvSpPr>
          <p:spPr>
            <a:xfrm>
              <a:off x="8496231" y="1684892"/>
              <a:ext cx="221669" cy="646331"/>
            </a:xfrm>
            <a:prstGeom prst="rect">
              <a:avLst/>
            </a:prstGeom>
            <a:noFill/>
          </p:spPr>
          <p:txBody>
            <a:bodyPr wrap="square" rtlCol="0">
              <a:spAutoFit/>
            </a:bodyPr>
            <a:lstStyle/>
            <a:p>
              <a:pPr algn="ctr"/>
              <a:r>
                <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grpSp>
    </p:spTree>
    <p:extLst>
      <p:ext uri="{BB962C8B-B14F-4D97-AF65-F5344CB8AC3E}">
        <p14:creationId xmlns:p14="http://schemas.microsoft.com/office/powerpoint/2010/main" val="31546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9A3FA1A-9E1C-504B-B296-B76B1147471A}"/>
              </a:ext>
            </a:extLst>
          </p:cNvPr>
          <p:cNvSpPr/>
          <p:nvPr/>
        </p:nvSpPr>
        <p:spPr>
          <a:xfrm>
            <a:off x="437547" y="5109214"/>
            <a:ext cx="1930125" cy="338554"/>
          </a:xfrm>
          <a:prstGeom prst="rect">
            <a:avLst/>
          </a:prstGeom>
        </p:spPr>
        <p:txBody>
          <a:bodyPr wrap="square" lIns="91440" tIns="45720" rIns="91440" bIns="45720" anchor="t">
            <a:spAutoFit/>
          </a:bodyPr>
          <a:lstStyle/>
          <a:p>
            <a:endParaRPr lang="en-US" sz="1600">
              <a:latin typeface="proxima-nova"/>
            </a:endParaRPr>
          </a:p>
        </p:txBody>
      </p:sp>
      <p:pic>
        <p:nvPicPr>
          <p:cNvPr id="9" name="Picture 11" descr="A close up of a logo&#10;&#10;Description automatically generated">
            <a:extLst>
              <a:ext uri="{FF2B5EF4-FFF2-40B4-BE49-F238E27FC236}">
                <a16:creationId xmlns:a16="http://schemas.microsoft.com/office/drawing/2014/main" id="{23A1129C-EC37-4A9D-A229-A730E1BA3B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649357" cy="6858000"/>
          </a:xfrm>
          <a:prstGeom prst="rect">
            <a:avLst/>
          </a:prstGeom>
        </p:spPr>
      </p:pic>
      <p:sp>
        <p:nvSpPr>
          <p:cNvPr id="14" name="ZoneTexte 13">
            <a:extLst>
              <a:ext uri="{FF2B5EF4-FFF2-40B4-BE49-F238E27FC236}">
                <a16:creationId xmlns:a16="http://schemas.microsoft.com/office/drawing/2014/main" id="{7A21B658-4A44-4F5C-8CD1-68C34FD7A8B7}"/>
              </a:ext>
            </a:extLst>
          </p:cNvPr>
          <p:cNvSpPr txBox="1"/>
          <p:nvPr/>
        </p:nvSpPr>
        <p:spPr>
          <a:xfrm>
            <a:off x="1137865" y="181479"/>
            <a:ext cx="6903783" cy="523220"/>
          </a:xfrm>
          <a:prstGeom prst="rect">
            <a:avLst/>
          </a:prstGeom>
          <a:noFill/>
        </p:spPr>
        <p:txBody>
          <a:bodyPr wrap="square" rtlCol="0">
            <a:spAutoFit/>
          </a:bodyPr>
          <a:lstStyle/>
          <a:p>
            <a:r>
              <a:rPr lang="fr-FR" sz="2800" dirty="0">
                <a:solidFill>
                  <a:srgbClr val="DDDC00"/>
                </a:solidFill>
                <a:latin typeface="Open Sans Condensed" panose="020B0806030504020204" pitchFamily="34" charset="0"/>
                <a:ea typeface="Open Sans Condensed" panose="020B0806030504020204" pitchFamily="34" charset="0"/>
                <a:cs typeface="Open Sans Condensed" panose="020B0806030504020204" pitchFamily="34" charset="0"/>
              </a:rPr>
              <a:t>Présentation du projet</a:t>
            </a:r>
            <a:endParaRPr lang="fr-FR" sz="2800" dirty="0">
              <a:solidFill>
                <a:srgbClr val="007A4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Rectangle 17">
            <a:extLst>
              <a:ext uri="{FF2B5EF4-FFF2-40B4-BE49-F238E27FC236}">
                <a16:creationId xmlns:a16="http://schemas.microsoft.com/office/drawing/2014/main" id="{0A7A5A0C-95A3-4DDF-B395-7F749FECA177}"/>
              </a:ext>
            </a:extLst>
          </p:cNvPr>
          <p:cNvSpPr/>
          <p:nvPr/>
        </p:nvSpPr>
        <p:spPr>
          <a:xfrm>
            <a:off x="969687" y="101257"/>
            <a:ext cx="45719" cy="720037"/>
          </a:xfrm>
          <a:prstGeom prst="rect">
            <a:avLst/>
          </a:prstGeom>
          <a:solidFill>
            <a:srgbClr val="00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A79A4BA8-F071-4015-90C3-512A480B5CB3}"/>
              </a:ext>
            </a:extLst>
          </p:cNvPr>
          <p:cNvSpPr txBox="1"/>
          <p:nvPr/>
        </p:nvSpPr>
        <p:spPr>
          <a:xfrm>
            <a:off x="1125881" y="2656609"/>
            <a:ext cx="6432477" cy="1138773"/>
          </a:xfrm>
          <a:prstGeom prst="rect">
            <a:avLst/>
          </a:prstGeom>
          <a:solidFill>
            <a:srgbClr val="007A45"/>
          </a:solidFill>
          <a:ln>
            <a:solidFill>
              <a:schemeClr val="bg1"/>
            </a:solidFill>
          </a:ln>
        </p:spPr>
        <p:txBody>
          <a:bodyPr wrap="square" rtlCol="0">
            <a:spAutoFit/>
          </a:bodyPr>
          <a:lstStyle/>
          <a:p>
            <a:pPr algn="just"/>
            <a:endParaRPr lang="fr-FR" sz="1600" dirty="0">
              <a:solidFill>
                <a:schemeClr val="bg1"/>
              </a:solidFill>
            </a:endParaRPr>
          </a:p>
          <a:p>
            <a:pPr algn="just"/>
            <a:r>
              <a:rPr lang="fr-FR" b="1" dirty="0">
                <a:solidFill>
                  <a:schemeClr val="bg1"/>
                </a:solidFill>
                <a:latin typeface="Gill Sans Nova" panose="020B0602020104020203" pitchFamily="34" charset="0"/>
              </a:rPr>
              <a:t>Localisation</a:t>
            </a:r>
            <a:r>
              <a:rPr lang="fr-FR" dirty="0">
                <a:solidFill>
                  <a:schemeClr val="bg1"/>
                </a:solidFill>
                <a:latin typeface="Gill Sans Nova" panose="020B0602020104020203" pitchFamily="34" charset="0"/>
              </a:rPr>
              <a:t> : Région de Diourbel, Communes de Tocky Gare et Taïba Moutoupha  Sénégal </a:t>
            </a:r>
          </a:p>
          <a:p>
            <a:pPr algn="just"/>
            <a:endPar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ZoneTexte 28">
            <a:extLst>
              <a:ext uri="{FF2B5EF4-FFF2-40B4-BE49-F238E27FC236}">
                <a16:creationId xmlns:a16="http://schemas.microsoft.com/office/drawing/2014/main" id="{3EC15682-BC02-439C-B9FD-4C939A174DA4}"/>
              </a:ext>
            </a:extLst>
          </p:cNvPr>
          <p:cNvSpPr txBox="1"/>
          <p:nvPr/>
        </p:nvSpPr>
        <p:spPr>
          <a:xfrm>
            <a:off x="1137865" y="3800390"/>
            <a:ext cx="6433930" cy="861774"/>
          </a:xfrm>
          <a:prstGeom prst="rect">
            <a:avLst/>
          </a:prstGeom>
          <a:solidFill>
            <a:srgbClr val="DDDC00"/>
          </a:solidFill>
          <a:ln>
            <a:solidFill>
              <a:schemeClr val="bg1"/>
            </a:solidFill>
          </a:ln>
        </p:spPr>
        <p:txBody>
          <a:bodyPr wrap="square" rtlCol="0">
            <a:spAutoFit/>
          </a:bodyPr>
          <a:lstStyle/>
          <a:p>
            <a:endParaRPr lang="fr-FR" sz="1600" dirty="0">
              <a:solidFill>
                <a:schemeClr val="bg1"/>
              </a:solidFill>
            </a:endParaRPr>
          </a:p>
          <a:p>
            <a:r>
              <a:rPr lang="fr-FR" b="1" dirty="0">
                <a:solidFill>
                  <a:schemeClr val="bg1"/>
                </a:solidFill>
                <a:latin typeface="Gill Sans Nova" panose="020B0602020104020203" pitchFamily="34" charset="0"/>
              </a:rPr>
              <a:t>Durée du projet : </a:t>
            </a:r>
            <a:r>
              <a:rPr lang="fr-FR" dirty="0">
                <a:solidFill>
                  <a:schemeClr val="bg1"/>
                </a:solidFill>
                <a:latin typeface="Gill Sans Nova" panose="020B0602020104020203" pitchFamily="34" charset="0"/>
              </a:rPr>
              <a:t>12 mois</a:t>
            </a:r>
          </a:p>
          <a:p>
            <a:endParaRPr lang="fr-FR" sz="1600" dirty="0">
              <a:latin typeface="OpenSans-Light"/>
            </a:endParaRPr>
          </a:p>
        </p:txBody>
      </p:sp>
      <p:sp>
        <p:nvSpPr>
          <p:cNvPr id="30" name="ZoneTexte 29">
            <a:extLst>
              <a:ext uri="{FF2B5EF4-FFF2-40B4-BE49-F238E27FC236}">
                <a16:creationId xmlns:a16="http://schemas.microsoft.com/office/drawing/2014/main" id="{A5C27ADF-99B1-409F-9E17-AAC33DC06DEF}"/>
              </a:ext>
            </a:extLst>
          </p:cNvPr>
          <p:cNvSpPr txBox="1"/>
          <p:nvPr/>
        </p:nvSpPr>
        <p:spPr>
          <a:xfrm>
            <a:off x="1086904" y="4718389"/>
            <a:ext cx="6421447" cy="1200329"/>
          </a:xfrm>
          <a:prstGeom prst="rect">
            <a:avLst/>
          </a:prstGeom>
          <a:solidFill>
            <a:srgbClr val="00ACCD"/>
          </a:solidFill>
          <a:ln>
            <a:solidFill>
              <a:srgbClr val="00ACCD"/>
            </a:solidFill>
          </a:ln>
        </p:spPr>
        <p:txBody>
          <a:bodyPr wrap="square" rtlCol="0">
            <a:spAutoFit/>
          </a:bodyPr>
          <a:lstStyle/>
          <a:p>
            <a:pPr>
              <a:defRPr/>
            </a:pPr>
            <a:r>
              <a:rPr lang="fr-FR" b="1" dirty="0">
                <a:solidFill>
                  <a:schemeClr val="bg1"/>
                </a:solidFill>
                <a:latin typeface="Gill Sans Nova" panose="020B0602020104020203" pitchFamily="34" charset="0"/>
              </a:rPr>
              <a:t>Bénéficiaires :</a:t>
            </a:r>
            <a:endParaRPr lang="fr-FR" dirty="0">
              <a:solidFill>
                <a:schemeClr val="bg1"/>
              </a:solidFill>
              <a:latin typeface="Gill Sans Nova" panose="020B0602020104020203" pitchFamily="34" charset="0"/>
            </a:endParaRPr>
          </a:p>
          <a:p>
            <a:pPr marL="285750" indent="-285750">
              <a:buFont typeface="Arial" panose="020B0604020202020204" pitchFamily="34" charset="0"/>
              <a:buChar char="•"/>
            </a:pPr>
            <a:r>
              <a:rPr lang="fr-FR" dirty="0">
                <a:solidFill>
                  <a:schemeClr val="bg1"/>
                </a:solidFill>
                <a:latin typeface="OpenSans-Regular"/>
              </a:rPr>
              <a:t>150 élèves de l'élémentaire et 100 élèves du moyen général </a:t>
            </a:r>
          </a:p>
          <a:p>
            <a:pPr marL="285750" indent="-285750">
              <a:buFont typeface="Arial" panose="020B0604020202020204" pitchFamily="34" charset="0"/>
              <a:buChar char="•"/>
            </a:pPr>
            <a:r>
              <a:rPr lang="fr-FR" dirty="0">
                <a:solidFill>
                  <a:schemeClr val="bg1"/>
                </a:solidFill>
                <a:latin typeface="OpenSans-Regular"/>
              </a:rPr>
              <a:t>250 parents, 2 directeurs de l’élémentaire, 2 principaux du moyen général, 4 inspecteurs de l’éducation et de la formation</a:t>
            </a:r>
          </a:p>
        </p:txBody>
      </p:sp>
      <p:pic>
        <p:nvPicPr>
          <p:cNvPr id="33" name="Image 32">
            <a:extLst>
              <a:ext uri="{FF2B5EF4-FFF2-40B4-BE49-F238E27FC236}">
                <a16:creationId xmlns:a16="http://schemas.microsoft.com/office/drawing/2014/main" id="{4F2729D9-CF2F-4B5A-810E-5ECFA2F61976}"/>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530155" y="-61755"/>
            <a:ext cx="2036458" cy="830875"/>
          </a:xfrm>
          <a:prstGeom prst="rect">
            <a:avLst/>
          </a:prstGeom>
        </p:spPr>
      </p:pic>
      <p:pic>
        <p:nvPicPr>
          <p:cNvPr id="34" name="Image 33">
            <a:extLst>
              <a:ext uri="{FF2B5EF4-FFF2-40B4-BE49-F238E27FC236}">
                <a16:creationId xmlns:a16="http://schemas.microsoft.com/office/drawing/2014/main" id="{B24CB7B7-6EF0-4394-8A94-9C4DCF8739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424" y="131921"/>
            <a:ext cx="1461303" cy="623864"/>
          </a:xfrm>
          <a:prstGeom prst="rect">
            <a:avLst/>
          </a:prstGeom>
        </p:spPr>
      </p:pic>
      <p:grpSp>
        <p:nvGrpSpPr>
          <p:cNvPr id="7" name="Groupe 6">
            <a:extLst>
              <a:ext uri="{FF2B5EF4-FFF2-40B4-BE49-F238E27FC236}">
                <a16:creationId xmlns:a16="http://schemas.microsoft.com/office/drawing/2014/main" id="{2BB4076F-8D10-4A2D-901D-B1BEBFE79577}"/>
              </a:ext>
            </a:extLst>
          </p:cNvPr>
          <p:cNvGrpSpPr/>
          <p:nvPr/>
        </p:nvGrpSpPr>
        <p:grpSpPr>
          <a:xfrm>
            <a:off x="7684467" y="4031311"/>
            <a:ext cx="3670805" cy="2904678"/>
            <a:chOff x="7989660" y="4074442"/>
            <a:chExt cx="3670805" cy="2904678"/>
          </a:xfrm>
        </p:grpSpPr>
        <p:pic>
          <p:nvPicPr>
            <p:cNvPr id="6" name="Image 5">
              <a:extLst>
                <a:ext uri="{FF2B5EF4-FFF2-40B4-BE49-F238E27FC236}">
                  <a16:creationId xmlns:a16="http://schemas.microsoft.com/office/drawing/2014/main" id="{D8E4E206-20B8-4800-80E7-9A40B3F4C360}"/>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89660" y="4074442"/>
              <a:ext cx="3670805" cy="2904678"/>
            </a:xfrm>
            <a:prstGeom prst="rect">
              <a:avLst/>
            </a:prstGeom>
          </p:spPr>
        </p:pic>
        <p:sp>
          <p:nvSpPr>
            <p:cNvPr id="3" name="Signe de multiplication 2">
              <a:extLst>
                <a:ext uri="{FF2B5EF4-FFF2-40B4-BE49-F238E27FC236}">
                  <a16:creationId xmlns:a16="http://schemas.microsoft.com/office/drawing/2014/main" id="{6F45AA64-9C84-47C3-A199-3F497F770B5F}"/>
                </a:ext>
              </a:extLst>
            </p:cNvPr>
            <p:cNvSpPr/>
            <p:nvPr/>
          </p:nvSpPr>
          <p:spPr>
            <a:xfrm>
              <a:off x="9482545" y="5219198"/>
              <a:ext cx="401194" cy="457139"/>
            </a:xfrm>
            <a:prstGeom prst="mathMultiply">
              <a:avLst/>
            </a:prstGeom>
            <a:solidFill>
              <a:srgbClr val="007A45"/>
            </a:solidFill>
            <a:ln>
              <a:solidFill>
                <a:srgbClr val="007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3EB74C6-5CEB-44B2-95A6-FF1279289D4D}"/>
                </a:ext>
              </a:extLst>
            </p:cNvPr>
            <p:cNvSpPr txBox="1"/>
            <p:nvPr/>
          </p:nvSpPr>
          <p:spPr>
            <a:xfrm>
              <a:off x="9878046" y="5263101"/>
              <a:ext cx="1462975" cy="369332"/>
            </a:xfrm>
            <a:prstGeom prst="rect">
              <a:avLst/>
            </a:prstGeom>
            <a:noFill/>
          </p:spPr>
          <p:txBody>
            <a:bodyPr wrap="square" rtlCol="0">
              <a:spAutoFit/>
            </a:bodyPr>
            <a:lstStyle/>
            <a:p>
              <a:r>
                <a:rPr lang="fr-FR" dirty="0">
                  <a:solidFill>
                    <a:srgbClr val="007A45"/>
                  </a:solidFill>
                </a:rPr>
                <a:t>Diourbel</a:t>
              </a:r>
            </a:p>
          </p:txBody>
        </p:sp>
      </p:grpSp>
      <p:pic>
        <p:nvPicPr>
          <p:cNvPr id="35" name="Graphique 34">
            <a:extLst>
              <a:ext uri="{FF2B5EF4-FFF2-40B4-BE49-F238E27FC236}">
                <a16:creationId xmlns:a16="http://schemas.microsoft.com/office/drawing/2014/main" id="{F32E10F0-3F47-4FD9-9452-AD18FC87BE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38071" y="5278491"/>
            <a:ext cx="1162656" cy="623864"/>
          </a:xfrm>
          <a:prstGeom prst="rect">
            <a:avLst/>
          </a:prstGeom>
        </p:spPr>
      </p:pic>
      <p:cxnSp>
        <p:nvCxnSpPr>
          <p:cNvPr id="36" name="Connecteur droit 35">
            <a:extLst>
              <a:ext uri="{FF2B5EF4-FFF2-40B4-BE49-F238E27FC236}">
                <a16:creationId xmlns:a16="http://schemas.microsoft.com/office/drawing/2014/main" id="{9BC941C8-B0DF-49FE-91AF-24DBB4335982}"/>
              </a:ext>
            </a:extLst>
          </p:cNvPr>
          <p:cNvCxnSpPr>
            <a:cxnSpLocks/>
          </p:cNvCxnSpPr>
          <p:nvPr/>
        </p:nvCxnSpPr>
        <p:spPr>
          <a:xfrm>
            <a:off x="1588386" y="1147998"/>
            <a:ext cx="5918512" cy="0"/>
          </a:xfrm>
          <a:prstGeom prst="line">
            <a:avLst/>
          </a:prstGeom>
          <a:ln w="25400">
            <a:solidFill>
              <a:srgbClr val="007A45"/>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C5F0635-EF6B-4845-BB0A-64848CF8DAFB}"/>
              </a:ext>
            </a:extLst>
          </p:cNvPr>
          <p:cNvCxnSpPr>
            <a:cxnSpLocks/>
          </p:cNvCxnSpPr>
          <p:nvPr/>
        </p:nvCxnSpPr>
        <p:spPr>
          <a:xfrm>
            <a:off x="1625387" y="2598682"/>
            <a:ext cx="5932971" cy="0"/>
          </a:xfrm>
          <a:prstGeom prst="line">
            <a:avLst/>
          </a:prstGeom>
          <a:ln w="25400">
            <a:solidFill>
              <a:srgbClr val="007A45"/>
            </a:solidFill>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F4127BE9-1E57-423A-99F5-7580DFBAAD1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35828" y="4180035"/>
            <a:ext cx="996031" cy="996031"/>
          </a:xfrm>
          <a:prstGeom prst="rect">
            <a:avLst/>
          </a:prstGeom>
          <a:ln>
            <a:solidFill>
              <a:srgbClr val="C31F33"/>
            </a:solidFill>
          </a:ln>
        </p:spPr>
      </p:pic>
      <p:pic>
        <p:nvPicPr>
          <p:cNvPr id="40" name="Image 39">
            <a:extLst>
              <a:ext uri="{FF2B5EF4-FFF2-40B4-BE49-F238E27FC236}">
                <a16:creationId xmlns:a16="http://schemas.microsoft.com/office/drawing/2014/main" id="{39716129-3D78-4DF3-9C41-70FB5276B0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33414" y="935266"/>
            <a:ext cx="4086038" cy="3060745"/>
          </a:xfrm>
          <a:prstGeom prst="rect">
            <a:avLst/>
          </a:prstGeom>
        </p:spPr>
      </p:pic>
      <p:sp>
        <p:nvSpPr>
          <p:cNvPr id="41" name="Rectangle 40">
            <a:extLst>
              <a:ext uri="{FF2B5EF4-FFF2-40B4-BE49-F238E27FC236}">
                <a16:creationId xmlns:a16="http://schemas.microsoft.com/office/drawing/2014/main" id="{B66E8625-BB9D-42F2-A71B-B0A74A37E2FE}"/>
              </a:ext>
            </a:extLst>
          </p:cNvPr>
          <p:cNvSpPr/>
          <p:nvPr/>
        </p:nvSpPr>
        <p:spPr>
          <a:xfrm>
            <a:off x="1293310" y="1265309"/>
            <a:ext cx="6391157" cy="1200329"/>
          </a:xfrm>
          <a:prstGeom prst="rect">
            <a:avLst/>
          </a:prstGeom>
        </p:spPr>
        <p:txBody>
          <a:bodyPr wrap="square">
            <a:spAutoFit/>
          </a:bodyPr>
          <a:lstStyle/>
          <a:p>
            <a:pPr algn="just"/>
            <a:r>
              <a:rPr lang="fr-FR" u="sng" dirty="0">
                <a:solidFill>
                  <a:srgbClr val="007A45"/>
                </a:solidFill>
                <a:latin typeface="Gill Sans Nova" panose="020B0602020104020203" pitchFamily="34" charset="0"/>
              </a:rPr>
              <a:t>Objectif fixé </a:t>
            </a:r>
            <a:r>
              <a:rPr lang="fr-FR" dirty="0">
                <a:solidFill>
                  <a:srgbClr val="007A45"/>
                </a:solidFill>
                <a:latin typeface="Gill Sans Nova" panose="020B0602020104020203" pitchFamily="34" charset="0"/>
              </a:rPr>
              <a:t>: accompagner le gouvernement du Sénégal dans le </a:t>
            </a:r>
            <a:r>
              <a:rPr lang="fr-FR" b="1" dirty="0">
                <a:solidFill>
                  <a:srgbClr val="007A45"/>
                </a:solidFill>
              </a:rPr>
              <a:t>développement de stratégies et de supports adaptés au contexte de crise </a:t>
            </a:r>
            <a:r>
              <a:rPr lang="fr-FR" dirty="0">
                <a:solidFill>
                  <a:srgbClr val="007A45"/>
                </a:solidFill>
              </a:rPr>
              <a:t>(au-delà de celle liée à la COVID-19) pour l’apprentissage à distance</a:t>
            </a:r>
          </a:p>
        </p:txBody>
      </p:sp>
    </p:spTree>
    <p:extLst>
      <p:ext uri="{BB962C8B-B14F-4D97-AF65-F5344CB8AC3E}">
        <p14:creationId xmlns:p14="http://schemas.microsoft.com/office/powerpoint/2010/main" val="115991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E965593-8D5E-4031-8CE1-13B964FCD12B}"/>
              </a:ext>
            </a:extLst>
          </p:cNvPr>
          <p:cNvSpPr txBox="1"/>
          <p:nvPr/>
        </p:nvSpPr>
        <p:spPr>
          <a:xfrm>
            <a:off x="1049609" y="182242"/>
            <a:ext cx="6903783" cy="523220"/>
          </a:xfrm>
          <a:prstGeom prst="rect">
            <a:avLst/>
          </a:prstGeom>
          <a:noFill/>
        </p:spPr>
        <p:txBody>
          <a:bodyPr wrap="square" rtlCol="0">
            <a:spAutoFit/>
          </a:bodyPr>
          <a:lstStyle/>
          <a:p>
            <a:r>
              <a:rPr lang="fr-FR" sz="2800" dirty="0">
                <a:solidFill>
                  <a:srgbClr val="DDDC00"/>
                </a:solidFill>
                <a:latin typeface="Open Sans Condensed" panose="020B0806030504020204" pitchFamily="34" charset="0"/>
                <a:ea typeface="Open Sans Condensed" panose="020B0806030504020204" pitchFamily="34" charset="0"/>
                <a:cs typeface="Open Sans Condensed" panose="020B0806030504020204" pitchFamily="34" charset="0"/>
              </a:rPr>
              <a:t>Résultats Attendus</a:t>
            </a:r>
          </a:p>
        </p:txBody>
      </p:sp>
      <p:sp>
        <p:nvSpPr>
          <p:cNvPr id="6" name="Rectangle 5">
            <a:extLst>
              <a:ext uri="{FF2B5EF4-FFF2-40B4-BE49-F238E27FC236}">
                <a16:creationId xmlns:a16="http://schemas.microsoft.com/office/drawing/2014/main" id="{2A926520-64B5-45D1-A3AF-E0FE43FB8C43}"/>
              </a:ext>
            </a:extLst>
          </p:cNvPr>
          <p:cNvSpPr/>
          <p:nvPr/>
        </p:nvSpPr>
        <p:spPr>
          <a:xfrm>
            <a:off x="931079" y="83834"/>
            <a:ext cx="45719" cy="720037"/>
          </a:xfrm>
          <a:prstGeom prst="rect">
            <a:avLst/>
          </a:prstGeom>
          <a:solidFill>
            <a:srgbClr val="00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11" descr="A close up of a logo&#10;&#10;Description automatically generated">
            <a:extLst>
              <a:ext uri="{FF2B5EF4-FFF2-40B4-BE49-F238E27FC236}">
                <a16:creationId xmlns:a16="http://schemas.microsoft.com/office/drawing/2014/main" id="{B3AD9BFF-B53E-4078-94CD-AC9F05B1CD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49357" cy="6858000"/>
          </a:xfrm>
          <a:prstGeom prst="rect">
            <a:avLst/>
          </a:prstGeom>
        </p:spPr>
      </p:pic>
      <p:sp>
        <p:nvSpPr>
          <p:cNvPr id="8" name="Rectangle 7">
            <a:extLst>
              <a:ext uri="{FF2B5EF4-FFF2-40B4-BE49-F238E27FC236}">
                <a16:creationId xmlns:a16="http://schemas.microsoft.com/office/drawing/2014/main" id="{CC7AEA7A-9A69-47EF-A3B4-4CD32448D682}"/>
              </a:ext>
            </a:extLst>
          </p:cNvPr>
          <p:cNvSpPr/>
          <p:nvPr/>
        </p:nvSpPr>
        <p:spPr>
          <a:xfrm>
            <a:off x="931079" y="1048713"/>
            <a:ext cx="7823963" cy="4025676"/>
          </a:xfrm>
          <a:prstGeom prst="rect">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Gill Sans Nova" panose="020B0602020104020203" pitchFamily="34" charset="0"/>
              </a:rPr>
              <a:t>A l’issue du projet, une </a:t>
            </a:r>
            <a:r>
              <a:rPr lang="fr-FR" b="1" dirty="0">
                <a:latin typeface="Gill Sans Nova" panose="020B0602020104020203" pitchFamily="34" charset="0"/>
              </a:rPr>
              <a:t>stratégie d’apprentissage à distance </a:t>
            </a:r>
            <a:r>
              <a:rPr lang="fr-FR" b="1" u="sng" dirty="0">
                <a:latin typeface="Gill Sans Nova" panose="020B0602020104020203" pitchFamily="34" charset="0"/>
              </a:rPr>
              <a:t>inclusive</a:t>
            </a:r>
            <a:r>
              <a:rPr lang="fr-FR" b="1" dirty="0">
                <a:latin typeface="Gill Sans Nova" panose="020B0602020104020203" pitchFamily="34" charset="0"/>
              </a:rPr>
              <a:t> et </a:t>
            </a:r>
            <a:r>
              <a:rPr lang="fr-FR" b="1" u="sng" dirty="0">
                <a:latin typeface="Gill Sans Nova" panose="020B0602020104020203" pitchFamily="34" charset="0"/>
              </a:rPr>
              <a:t>adaptée</a:t>
            </a:r>
            <a:r>
              <a:rPr lang="fr-FR" b="1" dirty="0">
                <a:latin typeface="Gill Sans Nova" panose="020B0602020104020203" pitchFamily="34" charset="0"/>
              </a:rPr>
              <a:t> au contexte local est mise en place</a:t>
            </a:r>
            <a:r>
              <a:rPr lang="fr-FR" dirty="0">
                <a:latin typeface="Gill Sans Nova" panose="020B0602020104020203" pitchFamily="34" charset="0"/>
              </a:rPr>
              <a:t>.</a:t>
            </a:r>
          </a:p>
          <a:p>
            <a:pPr marL="285750" indent="-285750">
              <a:buFont typeface="Arial" panose="020B0604020202020204" pitchFamily="34" charset="0"/>
              <a:buChar char="•"/>
            </a:pPr>
            <a:r>
              <a:rPr lang="fr-FR" dirty="0">
                <a:latin typeface="Gill Sans Nova" panose="020B0602020104020203" pitchFamily="34" charset="0"/>
              </a:rPr>
              <a:t>R1: Des contenus pédagogiques sont identifiés, testés et validés </a:t>
            </a:r>
          </a:p>
          <a:p>
            <a:pPr marL="285750" indent="-285750">
              <a:buFont typeface="Arial" panose="020B0604020202020204" pitchFamily="34" charset="0"/>
              <a:buChar char="•"/>
            </a:pPr>
            <a:r>
              <a:rPr lang="fr-FR" dirty="0">
                <a:latin typeface="Gill Sans Nova" panose="020B0602020104020203" pitchFamily="34" charset="0"/>
              </a:rPr>
              <a:t>R2: Une plateforme d’apprentissage est mise en place,</a:t>
            </a:r>
          </a:p>
          <a:p>
            <a:pPr marL="285750" indent="-285750">
              <a:buFont typeface="Arial" panose="020B0604020202020204" pitchFamily="34" charset="0"/>
              <a:buChar char="•"/>
            </a:pPr>
            <a:r>
              <a:rPr lang="fr-FR" dirty="0">
                <a:latin typeface="Gill Sans Nova" panose="020B0602020104020203" pitchFamily="34" charset="0"/>
              </a:rPr>
              <a:t>R3: Des enseignants sont formés sur l’utilisation des supports identifiés, les outils et sur l’enseignement des contenus pédagogiques validés ;</a:t>
            </a:r>
          </a:p>
          <a:p>
            <a:pPr marL="285750" indent="-285750">
              <a:buFont typeface="Arial" panose="020B0604020202020204" pitchFamily="34" charset="0"/>
              <a:buChar char="•"/>
            </a:pPr>
            <a:r>
              <a:rPr lang="fr-FR" dirty="0">
                <a:latin typeface="Gill Sans Nova" panose="020B0602020104020203" pitchFamily="34" charset="0"/>
              </a:rPr>
              <a:t>R4: Les parents et les enfants sont sensibilisés sur l'importance de la continuité des enseignements à la maison ;</a:t>
            </a:r>
          </a:p>
          <a:p>
            <a:pPr marL="285750" indent="-285750">
              <a:buFont typeface="Arial" panose="020B0604020202020204" pitchFamily="34" charset="0"/>
              <a:buChar char="•"/>
            </a:pPr>
            <a:r>
              <a:rPr lang="fr-FR" dirty="0">
                <a:latin typeface="Gill Sans Nova" panose="020B0602020104020203" pitchFamily="34" charset="0"/>
                <a:ea typeface="Open Sans" panose="020B0606030504020204" pitchFamily="34" charset="0"/>
                <a:cs typeface="Open Sans" panose="020B0606030504020204" pitchFamily="34" charset="0"/>
              </a:rPr>
              <a:t>R3: Des élèves sont dotés de tablettes numériques, de </a:t>
            </a:r>
            <a:r>
              <a:rPr lang="fr-FR" dirty="0"/>
              <a:t>pass internet et de puces téléphoniques. </a:t>
            </a:r>
          </a:p>
          <a:p>
            <a:pPr marL="285750" indent="-285750">
              <a:buFont typeface="Arial" panose="020B0604020202020204" pitchFamily="34" charset="0"/>
              <a:buChar char="•"/>
            </a:pPr>
            <a:r>
              <a:rPr lang="fr-FR" dirty="0"/>
              <a:t>R4: Un contrat est signé avec Orange pour la dotation mensuelle en pass internet.</a:t>
            </a:r>
          </a:p>
          <a:p>
            <a:pPr marL="285750" indent="-285750">
              <a:buFont typeface="Arial" panose="020B0604020202020204" pitchFamily="34" charset="0"/>
              <a:buChar char="•"/>
            </a:pPr>
            <a:r>
              <a:rPr lang="fr-FR" dirty="0">
                <a:latin typeface="Gill Sans Nova" panose="020B0602020104020203" pitchFamily="34" charset="0"/>
              </a:rPr>
              <a:t> R5: Les élèves apprennent à la maison à travers un enseignement à distance.</a:t>
            </a:r>
          </a:p>
        </p:txBody>
      </p:sp>
      <p:pic>
        <p:nvPicPr>
          <p:cNvPr id="11" name="Image 10">
            <a:extLst>
              <a:ext uri="{FF2B5EF4-FFF2-40B4-BE49-F238E27FC236}">
                <a16:creationId xmlns:a16="http://schemas.microsoft.com/office/drawing/2014/main" id="{1ABA00B5-1F0E-49E7-93C5-AC13104468E5}"/>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530155" y="-61755"/>
            <a:ext cx="2036458" cy="830875"/>
          </a:xfrm>
          <a:prstGeom prst="rect">
            <a:avLst/>
          </a:prstGeom>
        </p:spPr>
      </p:pic>
      <p:pic>
        <p:nvPicPr>
          <p:cNvPr id="12" name="Image 11">
            <a:extLst>
              <a:ext uri="{FF2B5EF4-FFF2-40B4-BE49-F238E27FC236}">
                <a16:creationId xmlns:a16="http://schemas.microsoft.com/office/drawing/2014/main" id="{22B24CA4-0F9D-4E26-96D3-5527CDEA40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424" y="131921"/>
            <a:ext cx="1461303" cy="623864"/>
          </a:xfrm>
          <a:prstGeom prst="rect">
            <a:avLst/>
          </a:prstGeom>
        </p:spPr>
      </p:pic>
      <p:pic>
        <p:nvPicPr>
          <p:cNvPr id="3" name="Image 2">
            <a:extLst>
              <a:ext uri="{FF2B5EF4-FFF2-40B4-BE49-F238E27FC236}">
                <a16:creationId xmlns:a16="http://schemas.microsoft.com/office/drawing/2014/main" id="{E9598DCF-3DB7-4C6E-A027-84B22230A7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8365819" y="1719660"/>
            <a:ext cx="4025674" cy="2683783"/>
          </a:xfrm>
          <a:prstGeom prst="rect">
            <a:avLst/>
          </a:prstGeom>
        </p:spPr>
      </p:pic>
    </p:spTree>
    <p:extLst>
      <p:ext uri="{BB962C8B-B14F-4D97-AF65-F5344CB8AC3E}">
        <p14:creationId xmlns:p14="http://schemas.microsoft.com/office/powerpoint/2010/main" val="351986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A close up of a logo&#10;&#10;Description automatically generated">
            <a:extLst>
              <a:ext uri="{FF2B5EF4-FFF2-40B4-BE49-F238E27FC236}">
                <a16:creationId xmlns:a16="http://schemas.microsoft.com/office/drawing/2014/main" id="{B3AD9BFF-B53E-4078-94CD-AC9F05B1CD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49357" cy="6858000"/>
          </a:xfrm>
          <a:prstGeom prst="rect">
            <a:avLst/>
          </a:prstGeom>
        </p:spPr>
      </p:pic>
      <p:grpSp>
        <p:nvGrpSpPr>
          <p:cNvPr id="21" name="Groupe 20">
            <a:extLst>
              <a:ext uri="{FF2B5EF4-FFF2-40B4-BE49-F238E27FC236}">
                <a16:creationId xmlns:a16="http://schemas.microsoft.com/office/drawing/2014/main" id="{8EBF8BEF-82E4-4EE5-9EF9-FDCF1C66C62D}"/>
              </a:ext>
            </a:extLst>
          </p:cNvPr>
          <p:cNvGrpSpPr/>
          <p:nvPr/>
        </p:nvGrpSpPr>
        <p:grpSpPr>
          <a:xfrm>
            <a:off x="626529" y="1051659"/>
            <a:ext cx="3540103" cy="5819389"/>
            <a:chOff x="292356" y="1266513"/>
            <a:chExt cx="3540102" cy="5819389"/>
          </a:xfrm>
        </p:grpSpPr>
        <p:sp>
          <p:nvSpPr>
            <p:cNvPr id="22" name="Organigramme : Connecteur 21">
              <a:extLst>
                <a:ext uri="{FF2B5EF4-FFF2-40B4-BE49-F238E27FC236}">
                  <a16:creationId xmlns:a16="http://schemas.microsoft.com/office/drawing/2014/main" id="{2A74781D-499F-4CD8-9850-0BD5B1EC90DE}"/>
                </a:ext>
              </a:extLst>
            </p:cNvPr>
            <p:cNvSpPr/>
            <p:nvPr/>
          </p:nvSpPr>
          <p:spPr>
            <a:xfrm>
              <a:off x="925780" y="5256015"/>
              <a:ext cx="2011977" cy="1829887"/>
            </a:xfrm>
            <a:prstGeom prst="flowChartConnector">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t>Sensibilisation &amp; suivi</a:t>
              </a:r>
            </a:p>
          </p:txBody>
        </p:sp>
        <p:sp>
          <p:nvSpPr>
            <p:cNvPr id="23" name="Organigramme : Connecteur 22">
              <a:extLst>
                <a:ext uri="{FF2B5EF4-FFF2-40B4-BE49-F238E27FC236}">
                  <a16:creationId xmlns:a16="http://schemas.microsoft.com/office/drawing/2014/main" id="{0582F67F-A0C3-4592-B8CE-D6D119750E5E}"/>
                </a:ext>
              </a:extLst>
            </p:cNvPr>
            <p:cNvSpPr/>
            <p:nvPr/>
          </p:nvSpPr>
          <p:spPr>
            <a:xfrm>
              <a:off x="292356" y="2600876"/>
              <a:ext cx="2238771" cy="2027623"/>
            </a:xfrm>
            <a:prstGeom prst="flowChartConnector">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t>Communication de l’information</a:t>
              </a:r>
            </a:p>
          </p:txBody>
        </p:sp>
        <p:sp>
          <p:nvSpPr>
            <p:cNvPr id="24" name="Organigramme : Connecteur 23">
              <a:extLst>
                <a:ext uri="{FF2B5EF4-FFF2-40B4-BE49-F238E27FC236}">
                  <a16:creationId xmlns:a16="http://schemas.microsoft.com/office/drawing/2014/main" id="{20BBD2DC-9425-4A45-976C-0EBF160651A5}"/>
                </a:ext>
              </a:extLst>
            </p:cNvPr>
            <p:cNvSpPr/>
            <p:nvPr/>
          </p:nvSpPr>
          <p:spPr>
            <a:xfrm>
              <a:off x="1809893" y="3603900"/>
              <a:ext cx="2022565" cy="1969213"/>
            </a:xfrm>
            <a:prstGeom prst="flowChartConnector">
              <a:avLst/>
            </a:prstGeom>
            <a:solidFill>
              <a:srgbClr val="B7D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Gill Sans Nova" panose="020B0602020104020203" pitchFamily="34" charset="0"/>
                </a:rPr>
                <a:t>Achat et distribution  d'équipements</a:t>
              </a:r>
            </a:p>
          </p:txBody>
        </p:sp>
        <p:sp>
          <p:nvSpPr>
            <p:cNvPr id="25" name="Organigramme : Connecteur 24">
              <a:extLst>
                <a:ext uri="{FF2B5EF4-FFF2-40B4-BE49-F238E27FC236}">
                  <a16:creationId xmlns:a16="http://schemas.microsoft.com/office/drawing/2014/main" id="{F8BAE3D3-985B-4DCD-AA80-FC148C89F069}"/>
                </a:ext>
              </a:extLst>
            </p:cNvPr>
            <p:cNvSpPr/>
            <p:nvPr/>
          </p:nvSpPr>
          <p:spPr>
            <a:xfrm>
              <a:off x="1090298" y="1266513"/>
              <a:ext cx="2022566" cy="1887488"/>
            </a:xfrm>
            <a:prstGeom prst="flowChartConnector">
              <a:avLst/>
            </a:prstGeom>
            <a:solidFill>
              <a:srgbClr val="B7D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t>Création d’un comité technique et des supports</a:t>
              </a:r>
            </a:p>
          </p:txBody>
        </p:sp>
      </p:grpSp>
      <p:pic>
        <p:nvPicPr>
          <p:cNvPr id="14" name="Image 13">
            <a:extLst>
              <a:ext uri="{FF2B5EF4-FFF2-40B4-BE49-F238E27FC236}">
                <a16:creationId xmlns:a16="http://schemas.microsoft.com/office/drawing/2014/main" id="{36E4C5F0-265A-46A1-80C5-D0DEA0734157}"/>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530155" y="-61755"/>
            <a:ext cx="2036458" cy="830875"/>
          </a:xfrm>
          <a:prstGeom prst="rect">
            <a:avLst/>
          </a:prstGeom>
        </p:spPr>
      </p:pic>
      <p:pic>
        <p:nvPicPr>
          <p:cNvPr id="15" name="Image 14">
            <a:extLst>
              <a:ext uri="{FF2B5EF4-FFF2-40B4-BE49-F238E27FC236}">
                <a16:creationId xmlns:a16="http://schemas.microsoft.com/office/drawing/2014/main" id="{DC8BF655-3A57-49E2-8134-FF4CFF6D64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424" y="131921"/>
            <a:ext cx="1461303" cy="623864"/>
          </a:xfrm>
          <a:prstGeom prst="rect">
            <a:avLst/>
          </a:prstGeom>
        </p:spPr>
      </p:pic>
      <p:sp>
        <p:nvSpPr>
          <p:cNvPr id="33" name="ZoneTexte 32">
            <a:extLst>
              <a:ext uri="{FF2B5EF4-FFF2-40B4-BE49-F238E27FC236}">
                <a16:creationId xmlns:a16="http://schemas.microsoft.com/office/drawing/2014/main" id="{4B1A7D6C-6DC4-42B1-AD83-1672BF0B03B4}"/>
              </a:ext>
            </a:extLst>
          </p:cNvPr>
          <p:cNvSpPr txBox="1"/>
          <p:nvPr/>
        </p:nvSpPr>
        <p:spPr>
          <a:xfrm>
            <a:off x="649357" y="-49907"/>
            <a:ext cx="6903783" cy="523220"/>
          </a:xfrm>
          <a:prstGeom prst="rect">
            <a:avLst/>
          </a:prstGeom>
          <a:noFill/>
        </p:spPr>
        <p:txBody>
          <a:bodyPr wrap="square" rtlCol="0">
            <a:spAutoFit/>
          </a:bodyPr>
          <a:lstStyle/>
          <a:p>
            <a:r>
              <a:rPr lang="fr-FR" sz="2800" dirty="0">
                <a:solidFill>
                  <a:srgbClr val="DDDC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fr-FR" sz="2800" dirty="0">
                <a:solidFill>
                  <a:srgbClr val="D2DB2F"/>
                </a:solidFill>
                <a:latin typeface="Open Sans Condensed" panose="020B0806030504020204" pitchFamily="34" charset="0"/>
                <a:ea typeface="Open Sans Condensed" panose="020B0806030504020204" pitchFamily="34" charset="0"/>
                <a:cs typeface="Open Sans Condensed" panose="020B0806030504020204" pitchFamily="34" charset="0"/>
              </a:rPr>
              <a:t>Bonnes pratiques</a:t>
            </a:r>
          </a:p>
        </p:txBody>
      </p:sp>
      <p:sp>
        <p:nvSpPr>
          <p:cNvPr id="34" name="Rectangle 33">
            <a:extLst>
              <a:ext uri="{FF2B5EF4-FFF2-40B4-BE49-F238E27FC236}">
                <a16:creationId xmlns:a16="http://schemas.microsoft.com/office/drawing/2014/main" id="{8B75A8EB-98C5-495F-8076-D72370684868}"/>
              </a:ext>
            </a:extLst>
          </p:cNvPr>
          <p:cNvSpPr/>
          <p:nvPr/>
        </p:nvSpPr>
        <p:spPr>
          <a:xfrm>
            <a:off x="766807" y="64391"/>
            <a:ext cx="45719" cy="720037"/>
          </a:xfrm>
          <a:prstGeom prst="rect">
            <a:avLst/>
          </a:prstGeom>
          <a:solidFill>
            <a:srgbClr val="00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9384585-1C7F-4DC3-9ECC-203899851807}"/>
              </a:ext>
            </a:extLst>
          </p:cNvPr>
          <p:cNvSpPr/>
          <p:nvPr/>
        </p:nvSpPr>
        <p:spPr>
          <a:xfrm>
            <a:off x="4394560" y="4143177"/>
            <a:ext cx="7441388" cy="738664"/>
          </a:xfrm>
          <a:prstGeom prst="rect">
            <a:avLst/>
          </a:prstGeom>
          <a:solidFill>
            <a:schemeClr val="bg1">
              <a:lumMod val="85000"/>
            </a:schemeClr>
          </a:solidFill>
        </p:spPr>
        <p:txBody>
          <a:bodyPr wrap="square">
            <a:spAutoFit/>
          </a:bodyPr>
          <a:lstStyle/>
          <a:p>
            <a:pPr marL="285750" indent="-285750" algn="just">
              <a:buFont typeface="Arial" panose="020B0604020202020204" pitchFamily="34" charset="0"/>
              <a:buChar char="•"/>
            </a:pPr>
            <a:r>
              <a:rPr lang="fr-FR" sz="1400" dirty="0">
                <a:solidFill>
                  <a:srgbClr val="3999B4"/>
                </a:solidFill>
                <a:latin typeface="Gill Sans Nova" panose="020B0602020104020203" pitchFamily="34" charset="0"/>
              </a:rPr>
              <a:t>Equipement des </a:t>
            </a:r>
            <a:r>
              <a:rPr lang="fr-FR" sz="1400" b="1" dirty="0">
                <a:solidFill>
                  <a:srgbClr val="3999B4"/>
                </a:solidFill>
                <a:latin typeface="Gill Sans Nova" panose="020B0602020104020203" pitchFamily="34" charset="0"/>
              </a:rPr>
              <a:t>comités</a:t>
            </a:r>
            <a:r>
              <a:rPr lang="fr-FR" sz="1400" dirty="0">
                <a:solidFill>
                  <a:srgbClr val="3999B4"/>
                </a:solidFill>
                <a:latin typeface="Gill Sans Nova" panose="020B0602020104020203" pitchFamily="34" charset="0"/>
              </a:rPr>
              <a:t> en matériel informatique</a:t>
            </a:r>
          </a:p>
          <a:p>
            <a:pPr marL="285750" indent="-285750" algn="just">
              <a:buFont typeface="Arial" panose="020B0604020202020204" pitchFamily="34" charset="0"/>
              <a:buChar char="•"/>
            </a:pPr>
            <a:r>
              <a:rPr lang="fr-FR" sz="1400" dirty="0">
                <a:solidFill>
                  <a:srgbClr val="3999B4"/>
                </a:solidFill>
                <a:latin typeface="Gill Sans Nova" panose="020B0602020104020203" pitchFamily="34" charset="0"/>
              </a:rPr>
              <a:t>Equipement des </a:t>
            </a:r>
            <a:r>
              <a:rPr lang="fr-FR" sz="1400" b="1" dirty="0">
                <a:solidFill>
                  <a:srgbClr val="3999B4"/>
                </a:solidFill>
                <a:latin typeface="Gill Sans Nova" panose="020B0602020104020203" pitchFamily="34" charset="0"/>
              </a:rPr>
              <a:t>enseignants</a:t>
            </a:r>
            <a:r>
              <a:rPr lang="fr-FR" sz="1400" dirty="0">
                <a:solidFill>
                  <a:srgbClr val="3999B4"/>
                </a:solidFill>
                <a:latin typeface="Gill Sans Nova" panose="020B0602020104020203" pitchFamily="34" charset="0"/>
              </a:rPr>
              <a:t> </a:t>
            </a:r>
            <a:r>
              <a:rPr lang="fr-FR" sz="1400" b="1" dirty="0">
                <a:solidFill>
                  <a:srgbClr val="3999B4"/>
                </a:solidFill>
                <a:latin typeface="Gill Sans Nova" panose="020B0602020104020203" pitchFamily="34" charset="0"/>
              </a:rPr>
              <a:t>encadreurs &amp;</a:t>
            </a:r>
            <a:r>
              <a:rPr lang="fr-FR" sz="1400" dirty="0">
                <a:solidFill>
                  <a:srgbClr val="3999B4"/>
                </a:solidFill>
                <a:latin typeface="Gill Sans Nova" panose="020B0602020104020203" pitchFamily="34" charset="0"/>
              </a:rPr>
              <a:t> </a:t>
            </a:r>
            <a:r>
              <a:rPr lang="fr-FR" sz="1400" b="1" dirty="0">
                <a:solidFill>
                  <a:srgbClr val="3999B4"/>
                </a:solidFill>
                <a:latin typeface="Gill Sans Nova" panose="020B0602020104020203" pitchFamily="34" charset="0"/>
              </a:rPr>
              <a:t>enfants</a:t>
            </a:r>
            <a:r>
              <a:rPr lang="fr-FR" sz="1400" dirty="0">
                <a:solidFill>
                  <a:srgbClr val="3999B4"/>
                </a:solidFill>
                <a:latin typeface="Gill Sans Nova" panose="020B0602020104020203" pitchFamily="34" charset="0"/>
              </a:rPr>
              <a:t> en support d’apprentissage et d’enseignement à la maison (tablettes numériques et pass internet)</a:t>
            </a:r>
          </a:p>
        </p:txBody>
      </p:sp>
      <p:sp>
        <p:nvSpPr>
          <p:cNvPr id="3" name="Rectangle 2">
            <a:extLst>
              <a:ext uri="{FF2B5EF4-FFF2-40B4-BE49-F238E27FC236}">
                <a16:creationId xmlns:a16="http://schemas.microsoft.com/office/drawing/2014/main" id="{D84CAA9A-EF49-4496-8446-CFCCE503D393}"/>
              </a:ext>
            </a:extLst>
          </p:cNvPr>
          <p:cNvSpPr/>
          <p:nvPr/>
        </p:nvSpPr>
        <p:spPr>
          <a:xfrm>
            <a:off x="4083416" y="3007786"/>
            <a:ext cx="7441388" cy="738664"/>
          </a:xfrm>
          <a:prstGeom prst="rect">
            <a:avLst/>
          </a:prstGeom>
          <a:solidFill>
            <a:schemeClr val="bg1">
              <a:lumMod val="85000"/>
            </a:schemeClr>
          </a:solidFill>
        </p:spPr>
        <p:txBody>
          <a:bodyPr wrap="square">
            <a:spAutoFit/>
          </a:bodyPr>
          <a:lstStyle/>
          <a:p>
            <a:pPr marL="285750" indent="-285750" algn="just">
              <a:buFont typeface="Arial" panose="020B0604020202020204" pitchFamily="34" charset="0"/>
              <a:buChar char="•"/>
            </a:pPr>
            <a:r>
              <a:rPr lang="fr-FR" sz="1400" dirty="0">
                <a:solidFill>
                  <a:srgbClr val="3999B4"/>
                </a:solidFill>
                <a:latin typeface="Gill Sans Nova" panose="020B0602020104020203" pitchFamily="34" charset="0"/>
              </a:rPr>
              <a:t>Auprès des </a:t>
            </a:r>
            <a:r>
              <a:rPr lang="fr-FR" sz="1400" b="1" dirty="0">
                <a:solidFill>
                  <a:srgbClr val="3999B4"/>
                </a:solidFill>
                <a:latin typeface="Gill Sans Nova" panose="020B0602020104020203" pitchFamily="34" charset="0"/>
              </a:rPr>
              <a:t>autorités éducatives, administratives et locales</a:t>
            </a:r>
          </a:p>
          <a:p>
            <a:pPr marL="285750" indent="-285750" algn="just">
              <a:buFont typeface="Arial" panose="020B0604020202020204" pitchFamily="34" charset="0"/>
              <a:buChar char="•"/>
            </a:pPr>
            <a:r>
              <a:rPr lang="fr-FR" sz="1400" dirty="0">
                <a:solidFill>
                  <a:srgbClr val="3999B4"/>
                </a:solidFill>
                <a:latin typeface="Gill Sans Nova" panose="020B0602020104020203" pitchFamily="34" charset="0"/>
              </a:rPr>
              <a:t>Auprès des </a:t>
            </a:r>
            <a:r>
              <a:rPr lang="fr-FR" sz="1400" b="1" dirty="0">
                <a:solidFill>
                  <a:srgbClr val="3999B4"/>
                </a:solidFill>
                <a:latin typeface="Gill Sans Nova" panose="020B0602020104020203" pitchFamily="34" charset="0"/>
              </a:rPr>
              <a:t>parents et des enfants bénéficiaires</a:t>
            </a:r>
            <a:r>
              <a:rPr lang="fr-FR" sz="1400" dirty="0">
                <a:solidFill>
                  <a:srgbClr val="3999B4"/>
                </a:solidFill>
                <a:latin typeface="Gill Sans Nova" panose="020B0602020104020203" pitchFamily="34" charset="0"/>
              </a:rPr>
              <a:t>, à travers différents moyens (radios communautaires, réunions communautaires, et visites à domicile)</a:t>
            </a:r>
            <a:endParaRPr lang="fr-FR" sz="1400" b="1" dirty="0">
              <a:solidFill>
                <a:srgbClr val="3999B4"/>
              </a:solidFill>
              <a:latin typeface="Gill Sans Nova" panose="020B0602020104020203" pitchFamily="34" charset="0"/>
            </a:endParaRPr>
          </a:p>
        </p:txBody>
      </p:sp>
      <p:sp>
        <p:nvSpPr>
          <p:cNvPr id="36" name="Rectangle 35">
            <a:extLst>
              <a:ext uri="{FF2B5EF4-FFF2-40B4-BE49-F238E27FC236}">
                <a16:creationId xmlns:a16="http://schemas.microsoft.com/office/drawing/2014/main" id="{1D382C00-3222-411C-A052-990BFB7D8616}"/>
              </a:ext>
            </a:extLst>
          </p:cNvPr>
          <p:cNvSpPr/>
          <p:nvPr/>
        </p:nvSpPr>
        <p:spPr>
          <a:xfrm>
            <a:off x="3447038" y="5588632"/>
            <a:ext cx="7441388" cy="738664"/>
          </a:xfrm>
          <a:prstGeom prst="rect">
            <a:avLst/>
          </a:prstGeom>
          <a:solidFill>
            <a:schemeClr val="bg1">
              <a:lumMod val="85000"/>
            </a:schemeClr>
          </a:solidFill>
        </p:spPr>
        <p:txBody>
          <a:bodyPr wrap="square">
            <a:spAutoFit/>
          </a:bodyPr>
          <a:lstStyle/>
          <a:p>
            <a:pPr marL="285750" lvl="0" indent="-285750" algn="just">
              <a:buFont typeface="Arial" panose="020B0604020202020204" pitchFamily="34" charset="0"/>
              <a:buChar char="•"/>
            </a:pPr>
            <a:r>
              <a:rPr lang="fr-FR" sz="1400" dirty="0">
                <a:solidFill>
                  <a:srgbClr val="3999B4"/>
                </a:solidFill>
                <a:latin typeface="Gill Sans Nova" panose="020B0602020104020203" pitchFamily="34" charset="0"/>
                <a:ea typeface="Calibri" panose="020F0502020204030204" pitchFamily="34" charset="0"/>
                <a:cs typeface="Times New Roman" panose="02020603050405020304" pitchFamily="18" charset="0"/>
              </a:rPr>
              <a:t>Formation des enseignants et élèves à l’</a:t>
            </a:r>
            <a:r>
              <a:rPr lang="fr-FR" sz="1400" b="1" dirty="0">
                <a:solidFill>
                  <a:srgbClr val="3999B4"/>
                </a:solidFill>
                <a:latin typeface="Gill Sans Nova" panose="020B0602020104020203" pitchFamily="34" charset="0"/>
                <a:ea typeface="Calibri" panose="020F0502020204030204" pitchFamily="34" charset="0"/>
                <a:cs typeface="Times New Roman" panose="02020603050405020304" pitchFamily="18" charset="0"/>
              </a:rPr>
              <a:t>utilisation de la plateforme</a:t>
            </a:r>
          </a:p>
          <a:p>
            <a:pPr marL="285750" lvl="0" indent="-285750" algn="just">
              <a:buFont typeface="Arial" panose="020B0604020202020204" pitchFamily="34" charset="0"/>
              <a:buChar char="•"/>
            </a:pPr>
            <a:r>
              <a:rPr lang="fr-FR" sz="1400" dirty="0">
                <a:solidFill>
                  <a:srgbClr val="3999B4"/>
                </a:solidFill>
                <a:latin typeface="Gill Sans Nova" panose="020B0602020104020203" pitchFamily="34" charset="0"/>
                <a:ea typeface="Calibri" panose="020F0502020204030204" pitchFamily="34" charset="0"/>
                <a:cs typeface="Times New Roman" panose="02020603050405020304" pitchFamily="18" charset="0"/>
              </a:rPr>
              <a:t>Sensibilisation des enfants  aux </a:t>
            </a:r>
            <a:r>
              <a:rPr lang="fr-FR" sz="1400" b="1" dirty="0">
                <a:solidFill>
                  <a:srgbClr val="3999B4"/>
                </a:solidFill>
                <a:latin typeface="Gill Sans Nova" panose="020B0602020104020203" pitchFamily="34" charset="0"/>
                <a:ea typeface="Calibri" panose="020F0502020204030204" pitchFamily="34" charset="0"/>
                <a:cs typeface="Times New Roman" panose="02020603050405020304" pitchFamily="18" charset="0"/>
              </a:rPr>
              <a:t>réseaux sociaux et dangers</a:t>
            </a:r>
          </a:p>
          <a:p>
            <a:pPr marL="285750" lvl="0" indent="-285750" algn="just">
              <a:buFont typeface="Arial" panose="020B0604020202020204" pitchFamily="34" charset="0"/>
              <a:buChar char="•"/>
            </a:pPr>
            <a:r>
              <a:rPr lang="fr-FR" sz="1400" b="1" dirty="0">
                <a:solidFill>
                  <a:srgbClr val="3999B4"/>
                </a:solidFill>
                <a:latin typeface="Gill Sans Nova" panose="020B0602020104020203" pitchFamily="34" charset="0"/>
                <a:ea typeface="Calibri" panose="020F0502020204030204" pitchFamily="34" charset="0"/>
                <a:cs typeface="Times New Roman" panose="02020603050405020304" pitchFamily="18" charset="0"/>
              </a:rPr>
              <a:t>Suivi technique (maintenance informatique) &amp; visite à domicile </a:t>
            </a:r>
            <a:r>
              <a:rPr lang="fr-FR" sz="1400" dirty="0">
                <a:solidFill>
                  <a:srgbClr val="3999B4"/>
                </a:solidFill>
                <a:latin typeface="Gill Sans Nova" panose="020B0602020104020203" pitchFamily="34" charset="0"/>
                <a:ea typeface="Calibri" panose="020F0502020204030204" pitchFamily="34" charset="0"/>
                <a:cs typeface="Times New Roman" panose="02020603050405020304" pitchFamily="18" charset="0"/>
              </a:rPr>
              <a:t>auprès des élèves</a:t>
            </a:r>
          </a:p>
        </p:txBody>
      </p:sp>
      <p:sp>
        <p:nvSpPr>
          <p:cNvPr id="28" name="ZoneTexte 27">
            <a:extLst>
              <a:ext uri="{FF2B5EF4-FFF2-40B4-BE49-F238E27FC236}">
                <a16:creationId xmlns:a16="http://schemas.microsoft.com/office/drawing/2014/main" id="{41ABA673-D26A-4FE0-BBC5-35EA6A0D450C}"/>
              </a:ext>
            </a:extLst>
          </p:cNvPr>
          <p:cNvSpPr txBox="1"/>
          <p:nvPr/>
        </p:nvSpPr>
        <p:spPr>
          <a:xfrm>
            <a:off x="1557756" y="2808329"/>
            <a:ext cx="399146" cy="369332"/>
          </a:xfrm>
          <a:prstGeom prst="rect">
            <a:avLst/>
          </a:prstGeom>
          <a:noFill/>
        </p:spPr>
        <p:txBody>
          <a:bodyPr wrap="square" rtlCol="0">
            <a:spAutoFit/>
          </a:bodyPr>
          <a:lstStyle/>
          <a:p>
            <a:pPr algn="ctr"/>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46" name="ZoneTexte 45">
            <a:extLst>
              <a:ext uri="{FF2B5EF4-FFF2-40B4-BE49-F238E27FC236}">
                <a16:creationId xmlns:a16="http://schemas.microsoft.com/office/drawing/2014/main" id="{1EF32E22-F060-4845-A035-3CB1BED144EE}"/>
              </a:ext>
            </a:extLst>
          </p:cNvPr>
          <p:cNvSpPr txBox="1"/>
          <p:nvPr/>
        </p:nvSpPr>
        <p:spPr>
          <a:xfrm>
            <a:off x="2244148" y="1219174"/>
            <a:ext cx="413977" cy="369332"/>
          </a:xfrm>
          <a:prstGeom prst="rect">
            <a:avLst/>
          </a:prstGeom>
          <a:noFill/>
        </p:spPr>
        <p:txBody>
          <a:bodyPr wrap="square" rtlCol="0">
            <a:spAutoFit/>
          </a:bodyPr>
          <a:lstStyle/>
          <a:p>
            <a:pPr algn="ctr"/>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48" name="ZoneTexte 47">
            <a:extLst>
              <a:ext uri="{FF2B5EF4-FFF2-40B4-BE49-F238E27FC236}">
                <a16:creationId xmlns:a16="http://schemas.microsoft.com/office/drawing/2014/main" id="{26276C1A-1C4A-40EA-8414-F37467E29BC4}"/>
              </a:ext>
            </a:extLst>
          </p:cNvPr>
          <p:cNvSpPr txBox="1"/>
          <p:nvPr/>
        </p:nvSpPr>
        <p:spPr>
          <a:xfrm>
            <a:off x="2953995" y="3696673"/>
            <a:ext cx="402707" cy="369332"/>
          </a:xfrm>
          <a:prstGeom prst="rect">
            <a:avLst/>
          </a:prstGeom>
          <a:noFill/>
        </p:spPr>
        <p:txBody>
          <a:bodyPr wrap="square" rtlCol="0">
            <a:spAutoFit/>
          </a:bodyPr>
          <a:lstStyle/>
          <a:p>
            <a:pPr algn="ctr"/>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50" name="ZoneTexte 49">
            <a:extLst>
              <a:ext uri="{FF2B5EF4-FFF2-40B4-BE49-F238E27FC236}">
                <a16:creationId xmlns:a16="http://schemas.microsoft.com/office/drawing/2014/main" id="{68F05B35-701B-4CDC-94B8-F87DF0CACCC7}"/>
              </a:ext>
            </a:extLst>
          </p:cNvPr>
          <p:cNvSpPr txBox="1"/>
          <p:nvPr/>
        </p:nvSpPr>
        <p:spPr>
          <a:xfrm>
            <a:off x="1999192" y="5325546"/>
            <a:ext cx="489912" cy="369332"/>
          </a:xfrm>
          <a:prstGeom prst="rect">
            <a:avLst/>
          </a:prstGeom>
          <a:noFill/>
        </p:spPr>
        <p:txBody>
          <a:bodyPr wrap="square" rtlCol="0">
            <a:spAutoFit/>
          </a:bodyPr>
          <a:lstStyle/>
          <a:p>
            <a:pPr algn="ctr"/>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4" name="Organigramme : Connecteur 3">
            <a:extLst>
              <a:ext uri="{FF2B5EF4-FFF2-40B4-BE49-F238E27FC236}">
                <a16:creationId xmlns:a16="http://schemas.microsoft.com/office/drawing/2014/main" id="{E3205A00-1D13-7F51-EFAD-29CA3EB44B55}"/>
              </a:ext>
            </a:extLst>
          </p:cNvPr>
          <p:cNvSpPr/>
          <p:nvPr/>
        </p:nvSpPr>
        <p:spPr>
          <a:xfrm>
            <a:off x="2953995" y="308346"/>
            <a:ext cx="2022567" cy="1887488"/>
          </a:xfrm>
          <a:prstGeom prst="flowChartConnector">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t>Mise en place d’un réseau de partenaires</a:t>
            </a:r>
          </a:p>
        </p:txBody>
      </p:sp>
      <p:sp>
        <p:nvSpPr>
          <p:cNvPr id="6" name="ZoneTexte 5">
            <a:extLst>
              <a:ext uri="{FF2B5EF4-FFF2-40B4-BE49-F238E27FC236}">
                <a16:creationId xmlns:a16="http://schemas.microsoft.com/office/drawing/2014/main" id="{641A8B04-C854-A1C1-FCAC-696CBECA13C6}"/>
              </a:ext>
            </a:extLst>
          </p:cNvPr>
          <p:cNvSpPr txBox="1"/>
          <p:nvPr/>
        </p:nvSpPr>
        <p:spPr>
          <a:xfrm>
            <a:off x="3711892" y="577820"/>
            <a:ext cx="413977" cy="369332"/>
          </a:xfrm>
          <a:prstGeom prst="rect">
            <a:avLst/>
          </a:prstGeom>
          <a:noFill/>
        </p:spPr>
        <p:txBody>
          <a:bodyPr wrap="square" rtlCol="0">
            <a:spAutoFit/>
          </a:bodyPr>
          <a:lstStyle/>
          <a:p>
            <a:pPr algn="ctr"/>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8" name="ZoneTexte 7">
            <a:extLst>
              <a:ext uri="{FF2B5EF4-FFF2-40B4-BE49-F238E27FC236}">
                <a16:creationId xmlns:a16="http://schemas.microsoft.com/office/drawing/2014/main" id="{D4FD6A02-B7BF-83EA-2668-1C842BAA2F46}"/>
              </a:ext>
            </a:extLst>
          </p:cNvPr>
          <p:cNvSpPr txBox="1"/>
          <p:nvPr/>
        </p:nvSpPr>
        <p:spPr>
          <a:xfrm>
            <a:off x="4729857" y="924410"/>
            <a:ext cx="7216962" cy="738664"/>
          </a:xfrm>
          <a:prstGeom prst="rect">
            <a:avLst/>
          </a:prstGeom>
          <a:solidFill>
            <a:schemeClr val="bg1">
              <a:lumMod val="85000"/>
            </a:schemeClr>
          </a:solidFill>
        </p:spPr>
        <p:txBody>
          <a:bodyPr wrap="square" rtlCol="0">
            <a:spAutoFit/>
          </a:bodyPr>
          <a:lstStyle/>
          <a:p>
            <a:pPr algn="just"/>
            <a:r>
              <a:rPr lang="fr-FR" sz="1400" dirty="0">
                <a:solidFill>
                  <a:srgbClr val="3999B4"/>
                </a:solidFill>
                <a:latin typeface="Gill Sans Nova" panose="020B0602020104020203" pitchFamily="34" charset="0"/>
              </a:rPr>
              <a:t>Développement d’un partenariat multi acteurs autour du projet : ChildFund, ONG Fédération Baol, IEF de Diourbel, les associations des parents d’élèves, les CT, UVS – ENO (espace Numérique Ouvert) de Diourbel, les enseignants et UEPLM. </a:t>
            </a:r>
            <a:endParaRPr lang="fr-FR" sz="1400" b="1" dirty="0">
              <a:solidFill>
                <a:srgbClr val="3999B4"/>
              </a:solidFill>
              <a:latin typeface="Gill Sans Nova" panose="020B0602020104020203" pitchFamily="34" charset="0"/>
            </a:endParaRPr>
          </a:p>
        </p:txBody>
      </p:sp>
      <p:sp>
        <p:nvSpPr>
          <p:cNvPr id="35" name="ZoneTexte 34">
            <a:extLst>
              <a:ext uri="{FF2B5EF4-FFF2-40B4-BE49-F238E27FC236}">
                <a16:creationId xmlns:a16="http://schemas.microsoft.com/office/drawing/2014/main" id="{E8A0BCE5-11B2-4185-BA6C-884270E2DEA4}"/>
              </a:ext>
            </a:extLst>
          </p:cNvPr>
          <p:cNvSpPr txBox="1"/>
          <p:nvPr/>
        </p:nvSpPr>
        <p:spPr>
          <a:xfrm>
            <a:off x="4394560" y="1958881"/>
            <a:ext cx="7440202" cy="738664"/>
          </a:xfrm>
          <a:prstGeom prst="rect">
            <a:avLst/>
          </a:prstGeom>
          <a:solidFill>
            <a:schemeClr val="bg1">
              <a:lumMod val="85000"/>
            </a:schemeClr>
          </a:solidFill>
        </p:spPr>
        <p:txBody>
          <a:bodyPr wrap="square" rtlCol="0">
            <a:spAutoFit/>
          </a:bodyPr>
          <a:lstStyle/>
          <a:p>
            <a:pPr algn="just"/>
            <a:r>
              <a:rPr lang="fr-FR" sz="1400" dirty="0">
                <a:solidFill>
                  <a:srgbClr val="3999B4"/>
                </a:solidFill>
                <a:latin typeface="Gill Sans Nova" panose="020B0602020104020203" pitchFamily="34" charset="0"/>
              </a:rPr>
              <a:t>Développement des </a:t>
            </a:r>
            <a:r>
              <a:rPr lang="fr-FR" sz="1400" b="1" dirty="0">
                <a:solidFill>
                  <a:srgbClr val="3999B4"/>
                </a:solidFill>
                <a:latin typeface="Gill Sans Nova" panose="020B0602020104020203" pitchFamily="34" charset="0"/>
              </a:rPr>
              <a:t>contenus pédagogiques</a:t>
            </a:r>
            <a:r>
              <a:rPr lang="fr-FR" sz="1400" dirty="0">
                <a:solidFill>
                  <a:srgbClr val="3999B4"/>
                </a:solidFill>
                <a:latin typeface="Gill Sans Nova" panose="020B0602020104020203" pitchFamily="34" charset="0"/>
              </a:rPr>
              <a:t> avec les acteurs éducatifs, identification et </a:t>
            </a:r>
            <a:r>
              <a:rPr lang="fr-FR" sz="1400" b="1" dirty="0">
                <a:solidFill>
                  <a:srgbClr val="3999B4"/>
                </a:solidFill>
                <a:latin typeface="Gill Sans Nova" panose="020B0602020104020203" pitchFamily="34" charset="0"/>
              </a:rPr>
              <a:t>formation des enseignants </a:t>
            </a:r>
            <a:r>
              <a:rPr lang="fr-FR" sz="1400" dirty="0">
                <a:solidFill>
                  <a:srgbClr val="3999B4"/>
                </a:solidFill>
                <a:latin typeface="Gill Sans Nova" panose="020B0602020104020203" pitchFamily="34" charset="0"/>
              </a:rPr>
              <a:t>qui ont été formés à dispenser les cours, </a:t>
            </a:r>
            <a:r>
              <a:rPr lang="fr-FR" sz="1400" b="1" dirty="0">
                <a:solidFill>
                  <a:srgbClr val="3999B4"/>
                </a:solidFill>
                <a:latin typeface="Gill Sans Nova" panose="020B0602020104020203" pitchFamily="34" charset="0"/>
              </a:rPr>
              <a:t>création de la plateforme.</a:t>
            </a:r>
          </a:p>
        </p:txBody>
      </p:sp>
    </p:spTree>
    <p:extLst>
      <p:ext uri="{BB962C8B-B14F-4D97-AF65-F5344CB8AC3E}">
        <p14:creationId xmlns:p14="http://schemas.microsoft.com/office/powerpoint/2010/main" val="268465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AF3C8F-DD90-40B5-B0DC-8E78BC425DF0}"/>
              </a:ext>
            </a:extLst>
          </p:cNvPr>
          <p:cNvSpPr/>
          <p:nvPr/>
        </p:nvSpPr>
        <p:spPr>
          <a:xfrm>
            <a:off x="1419593" y="925191"/>
            <a:ext cx="10365175" cy="5632311"/>
          </a:xfrm>
          <a:prstGeom prst="rect">
            <a:avLst/>
          </a:prstGeom>
        </p:spPr>
        <p:txBody>
          <a:bodyPr wrap="square">
            <a:spAutoFit/>
          </a:bodyPr>
          <a:lstStyle/>
          <a:p>
            <a:pPr algn="just"/>
            <a:r>
              <a:rPr lang="fr-FR" dirty="0">
                <a:solidFill>
                  <a:srgbClr val="000000"/>
                </a:solidFill>
                <a:latin typeface="Gill Sans Nova" panose="020B0602020104020203" pitchFamily="34" charset="0"/>
              </a:rPr>
              <a:t>Pour renforcer l’utilisation de la plateforme par les enfants, </a:t>
            </a:r>
            <a:r>
              <a:rPr lang="fr-FR" b="1" dirty="0">
                <a:solidFill>
                  <a:srgbClr val="007A45"/>
                </a:solidFill>
                <a:latin typeface="Gill Sans Nova" panose="020B0602020104020203" pitchFamily="34" charset="0"/>
              </a:rPr>
              <a:t>l’accent doit être mis sur les exercices</a:t>
            </a:r>
          </a:p>
          <a:p>
            <a:pPr algn="just"/>
            <a:endParaRPr lang="fr-FR" b="1" dirty="0">
              <a:solidFill>
                <a:srgbClr val="007A45"/>
              </a:solidFill>
              <a:latin typeface="Gill Sans Nova" panose="020B0602020104020203" pitchFamily="34" charset="0"/>
            </a:endParaRPr>
          </a:p>
          <a:p>
            <a:pPr algn="just"/>
            <a:r>
              <a:rPr lang="fr-FR" dirty="0">
                <a:solidFill>
                  <a:srgbClr val="000000"/>
                </a:solidFill>
                <a:latin typeface="Gill Sans Nova" panose="020B0602020104020203" pitchFamily="34" charset="0"/>
              </a:rPr>
              <a:t>Les élèves ont besoin d’une </a:t>
            </a:r>
            <a:r>
              <a:rPr lang="fr-FR" b="1" dirty="0">
                <a:solidFill>
                  <a:srgbClr val="007A45"/>
                </a:solidFill>
                <a:latin typeface="Gill Sans Nova" panose="020B0602020104020203" pitchFamily="34" charset="0"/>
              </a:rPr>
              <a:t>formation continue sur l’utilisation de la plateforme </a:t>
            </a:r>
            <a:r>
              <a:rPr lang="fr-FR" dirty="0">
                <a:solidFill>
                  <a:srgbClr val="000000"/>
                </a:solidFill>
                <a:latin typeface="Gill Sans Nova" panose="020B0602020104020203" pitchFamily="34" charset="0"/>
              </a:rPr>
              <a:t>pour assimiler les différentes activités (cours, exercices, forum, chat et devoir) </a:t>
            </a:r>
          </a:p>
          <a:p>
            <a:pPr algn="just"/>
            <a:endParaRPr lang="fr-FR" b="1" dirty="0">
              <a:solidFill>
                <a:srgbClr val="007A45"/>
              </a:solidFill>
              <a:latin typeface="Gill Sans Nova" panose="020B0602020104020203" pitchFamily="34" charset="0"/>
            </a:endParaRPr>
          </a:p>
          <a:p>
            <a:pPr algn="just"/>
            <a:r>
              <a:rPr lang="fr-FR" dirty="0">
                <a:solidFill>
                  <a:srgbClr val="000000"/>
                </a:solidFill>
                <a:latin typeface="Gill Sans Nova" panose="020B0602020104020203" pitchFamily="34" charset="0"/>
              </a:rPr>
              <a:t>L’apprentissage à distance peut être une </a:t>
            </a:r>
            <a:r>
              <a:rPr lang="fr-FR" b="1" dirty="0">
                <a:solidFill>
                  <a:srgbClr val="007A45"/>
                </a:solidFill>
                <a:latin typeface="Gill Sans Nova" panose="020B0602020104020203" pitchFamily="34" charset="0"/>
              </a:rPr>
              <a:t>alternative</a:t>
            </a:r>
            <a:r>
              <a:rPr lang="fr-FR" dirty="0">
                <a:solidFill>
                  <a:srgbClr val="000000"/>
                </a:solidFill>
                <a:latin typeface="Gill Sans Nova" panose="020B0602020104020203" pitchFamily="34" charset="0"/>
              </a:rPr>
              <a:t> à l’apprentissage présentiel à l’unique condition que toutes les dispositions sont mises en place (sinon il peut être </a:t>
            </a:r>
            <a:r>
              <a:rPr lang="fr-FR" b="1" dirty="0">
                <a:solidFill>
                  <a:srgbClr val="007A45"/>
                </a:solidFill>
                <a:latin typeface="Gill Sans Nova" panose="020B0602020104020203" pitchFamily="34" charset="0"/>
              </a:rPr>
              <a:t>complémentaire</a:t>
            </a:r>
            <a:r>
              <a:rPr lang="fr-FR" dirty="0">
                <a:solidFill>
                  <a:srgbClr val="000000"/>
                </a:solidFill>
                <a:latin typeface="Gill Sans Nova" panose="020B0602020104020203" pitchFamily="34" charset="0"/>
              </a:rPr>
              <a:t>)</a:t>
            </a:r>
          </a:p>
          <a:p>
            <a:pPr algn="just"/>
            <a:endParaRPr lang="fr-FR" dirty="0">
              <a:solidFill>
                <a:srgbClr val="000000"/>
              </a:solidFill>
              <a:latin typeface="Gill Sans Nova" panose="020B0602020104020203" pitchFamily="34" charset="0"/>
            </a:endParaRPr>
          </a:p>
          <a:p>
            <a:pPr algn="just"/>
            <a:r>
              <a:rPr lang="fr-FR" dirty="0">
                <a:solidFill>
                  <a:srgbClr val="000000"/>
                </a:solidFill>
                <a:latin typeface="Gill Sans Nova" panose="020B0602020104020203" pitchFamily="34" charset="0"/>
              </a:rPr>
              <a:t>Pour favoriser la pérennité de l’outil, il est essentiel d’</a:t>
            </a:r>
            <a:r>
              <a:rPr lang="fr-FR" b="1" dirty="0">
                <a:solidFill>
                  <a:srgbClr val="007A45"/>
                </a:solidFill>
                <a:latin typeface="Gill Sans Nova" panose="020B0602020104020203" pitchFamily="34" charset="0"/>
              </a:rPr>
              <a:t>impliquer les parents &amp; les chefs d’établissement </a:t>
            </a:r>
            <a:r>
              <a:rPr lang="fr-FR" dirty="0">
                <a:solidFill>
                  <a:srgbClr val="000000"/>
                </a:solidFill>
                <a:latin typeface="Gill Sans Nova" panose="020B0602020104020203" pitchFamily="34" charset="0"/>
              </a:rPr>
              <a:t>dans leur gestion pour un suivi régulier des enfants et des enseignants dans la plateforme </a:t>
            </a:r>
          </a:p>
          <a:p>
            <a:pPr algn="just"/>
            <a:endParaRPr lang="fr-FR" dirty="0">
              <a:solidFill>
                <a:srgbClr val="000000"/>
              </a:solidFill>
              <a:latin typeface="Gill Sans Nova" panose="020B0602020104020203" pitchFamily="34" charset="0"/>
            </a:endParaRPr>
          </a:p>
          <a:p>
            <a:pPr algn="just"/>
            <a:r>
              <a:rPr lang="fr-FR" dirty="0">
                <a:solidFill>
                  <a:srgbClr val="000000"/>
                </a:solidFill>
                <a:latin typeface="Gill Sans Nova" panose="020B0602020104020203" pitchFamily="34" charset="0"/>
              </a:rPr>
              <a:t>Les tablettes peuvent être de véritables </a:t>
            </a:r>
            <a:r>
              <a:rPr lang="fr-FR" b="1" dirty="0">
                <a:solidFill>
                  <a:srgbClr val="007A45"/>
                </a:solidFill>
                <a:latin typeface="Gill Sans Nova" panose="020B0602020104020203" pitchFamily="34" charset="0"/>
              </a:rPr>
              <a:t>outils de </a:t>
            </a:r>
            <a:r>
              <a:rPr lang="fr-FR" b="1" dirty="0" err="1">
                <a:solidFill>
                  <a:srgbClr val="007A45"/>
                </a:solidFill>
                <a:latin typeface="Gill Sans Nova" panose="020B0602020104020203" pitchFamily="34" charset="0"/>
              </a:rPr>
              <a:t>co</a:t>
            </a:r>
            <a:r>
              <a:rPr lang="fr-FR" b="1" dirty="0">
                <a:solidFill>
                  <a:srgbClr val="007A45"/>
                </a:solidFill>
                <a:latin typeface="Gill Sans Nova" panose="020B0602020104020203" pitchFamily="34" charset="0"/>
              </a:rPr>
              <a:t>-apprentissage et de partage d’expériences </a:t>
            </a:r>
            <a:r>
              <a:rPr lang="fr-FR" dirty="0">
                <a:solidFill>
                  <a:srgbClr val="000000"/>
                </a:solidFill>
                <a:latin typeface="Gill Sans Nova" panose="020B0602020104020203" pitchFamily="34" charset="0"/>
              </a:rPr>
              <a:t>pour les élèves non bénéficiaires </a:t>
            </a:r>
          </a:p>
          <a:p>
            <a:pPr algn="just"/>
            <a:endParaRPr lang="fr-FR" dirty="0">
              <a:solidFill>
                <a:srgbClr val="000000"/>
              </a:solidFill>
              <a:latin typeface="Gill Sans Nova" panose="020B0602020104020203" pitchFamily="34" charset="0"/>
            </a:endParaRPr>
          </a:p>
          <a:p>
            <a:pPr algn="just"/>
            <a:r>
              <a:rPr lang="fr-FR" dirty="0">
                <a:solidFill>
                  <a:srgbClr val="000000"/>
                </a:solidFill>
                <a:latin typeface="Gill Sans Nova" panose="020B0602020104020203" pitchFamily="34" charset="0"/>
              </a:rPr>
              <a:t>Les enseignants sont </a:t>
            </a:r>
            <a:r>
              <a:rPr lang="fr-FR" b="1" dirty="0">
                <a:solidFill>
                  <a:srgbClr val="007A45"/>
                </a:solidFill>
                <a:latin typeface="Gill Sans Nova" panose="020B0602020104020203" pitchFamily="34" charset="0"/>
              </a:rPr>
              <a:t>plus à l’aise dans l’utilisation des cours et exercices via la plateforme</a:t>
            </a:r>
            <a:r>
              <a:rPr lang="fr-FR" dirty="0">
                <a:solidFill>
                  <a:srgbClr val="000000"/>
                </a:solidFill>
                <a:latin typeface="Gill Sans Nova" panose="020B0602020104020203" pitchFamily="34" charset="0"/>
              </a:rPr>
              <a:t>. Un renforcement de capacités sur le chat et le forum peut favoriser l’utilisation des 2 activités comme moyen d’enseignement </a:t>
            </a:r>
          </a:p>
          <a:p>
            <a:pPr algn="just"/>
            <a:endParaRPr lang="fr-FR" dirty="0">
              <a:solidFill>
                <a:srgbClr val="000000"/>
              </a:solidFill>
              <a:latin typeface="Gill Sans Nova" panose="020B0602020104020203" pitchFamily="34" charset="0"/>
            </a:endParaRPr>
          </a:p>
          <a:p>
            <a:pPr algn="just"/>
            <a:r>
              <a:rPr lang="fr-FR" dirty="0">
                <a:solidFill>
                  <a:srgbClr val="000000"/>
                </a:solidFill>
                <a:latin typeface="Gill Sans Nova" panose="020B0602020104020203" pitchFamily="34" charset="0"/>
              </a:rPr>
              <a:t>Le </a:t>
            </a:r>
            <a:r>
              <a:rPr lang="fr-FR" b="1" dirty="0">
                <a:solidFill>
                  <a:srgbClr val="007A45"/>
                </a:solidFill>
                <a:latin typeface="Gill Sans Nova" panose="020B0602020104020203" pitchFamily="34" charset="0"/>
              </a:rPr>
              <a:t>renforcement des restrictions </a:t>
            </a:r>
            <a:r>
              <a:rPr lang="fr-FR" dirty="0">
                <a:solidFill>
                  <a:srgbClr val="000000"/>
                </a:solidFill>
                <a:latin typeface="Gill Sans Nova" panose="020B0602020104020203" pitchFamily="34" charset="0"/>
              </a:rPr>
              <a:t>dans les tablettes permettrait de mieux protéger les élèves et d’augmenter considérablement le temps d’apprentissage. </a:t>
            </a:r>
          </a:p>
        </p:txBody>
      </p:sp>
      <p:sp>
        <p:nvSpPr>
          <p:cNvPr id="9" name="ZoneTexte 8">
            <a:extLst>
              <a:ext uri="{FF2B5EF4-FFF2-40B4-BE49-F238E27FC236}">
                <a16:creationId xmlns:a16="http://schemas.microsoft.com/office/drawing/2014/main" id="{E0560A64-9DAA-44AD-A713-E1A9305600AE}"/>
              </a:ext>
            </a:extLst>
          </p:cNvPr>
          <p:cNvSpPr txBox="1"/>
          <p:nvPr/>
        </p:nvSpPr>
        <p:spPr>
          <a:xfrm>
            <a:off x="1178084" y="220785"/>
            <a:ext cx="6903783" cy="523220"/>
          </a:xfrm>
          <a:prstGeom prst="rect">
            <a:avLst/>
          </a:prstGeom>
          <a:noFill/>
        </p:spPr>
        <p:txBody>
          <a:bodyPr wrap="square" rtlCol="0">
            <a:spAutoFit/>
          </a:bodyPr>
          <a:lstStyle/>
          <a:p>
            <a:r>
              <a:rPr lang="fr-FR" sz="2800" dirty="0">
                <a:solidFill>
                  <a:srgbClr val="DDDC00"/>
                </a:solidFill>
                <a:latin typeface="Open Sans Condensed" panose="020B0806030504020204" pitchFamily="34" charset="0"/>
                <a:ea typeface="Open Sans Condensed" panose="020B0806030504020204" pitchFamily="34" charset="0"/>
                <a:cs typeface="Open Sans Condensed" panose="020B0806030504020204" pitchFamily="34" charset="0"/>
              </a:rPr>
              <a:t>Leçons apprises</a:t>
            </a:r>
            <a:endParaRPr lang="fr-FR" sz="2800" dirty="0">
              <a:solidFill>
                <a:srgbClr val="007A4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 name="Rectangle 9">
            <a:extLst>
              <a:ext uri="{FF2B5EF4-FFF2-40B4-BE49-F238E27FC236}">
                <a16:creationId xmlns:a16="http://schemas.microsoft.com/office/drawing/2014/main" id="{4BF3BF17-42FA-4BFF-855A-92985CE99E92}"/>
              </a:ext>
            </a:extLst>
          </p:cNvPr>
          <p:cNvSpPr/>
          <p:nvPr/>
        </p:nvSpPr>
        <p:spPr>
          <a:xfrm>
            <a:off x="931996" y="131920"/>
            <a:ext cx="45719" cy="720037"/>
          </a:xfrm>
          <a:prstGeom prst="rect">
            <a:avLst/>
          </a:prstGeom>
          <a:solidFill>
            <a:srgbClr val="00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11" descr="A close up of a logo&#10;&#10;Description automatically generated">
            <a:extLst>
              <a:ext uri="{FF2B5EF4-FFF2-40B4-BE49-F238E27FC236}">
                <a16:creationId xmlns:a16="http://schemas.microsoft.com/office/drawing/2014/main" id="{96685C92-36D5-4F12-B386-A34EE34FC3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2"/>
            <a:ext cx="649357" cy="6858000"/>
          </a:xfrm>
          <a:prstGeom prst="rect">
            <a:avLst/>
          </a:prstGeom>
        </p:spPr>
      </p:pic>
      <p:pic>
        <p:nvPicPr>
          <p:cNvPr id="12" name="Image 11">
            <a:extLst>
              <a:ext uri="{FF2B5EF4-FFF2-40B4-BE49-F238E27FC236}">
                <a16:creationId xmlns:a16="http://schemas.microsoft.com/office/drawing/2014/main" id="{40607224-D189-4D86-A899-EF092569A43E}"/>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530155" y="-13669"/>
            <a:ext cx="2036458" cy="830875"/>
          </a:xfrm>
          <a:prstGeom prst="rect">
            <a:avLst/>
          </a:prstGeom>
        </p:spPr>
      </p:pic>
      <p:pic>
        <p:nvPicPr>
          <p:cNvPr id="13" name="Image 12">
            <a:extLst>
              <a:ext uri="{FF2B5EF4-FFF2-40B4-BE49-F238E27FC236}">
                <a16:creationId xmlns:a16="http://schemas.microsoft.com/office/drawing/2014/main" id="{AB3C230E-CFAA-46FE-A2D9-869F7393AA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424" y="180007"/>
            <a:ext cx="1461303" cy="623864"/>
          </a:xfrm>
          <a:prstGeom prst="rect">
            <a:avLst/>
          </a:prstGeom>
        </p:spPr>
      </p:pic>
      <p:grpSp>
        <p:nvGrpSpPr>
          <p:cNvPr id="14" name="Groupe 13">
            <a:extLst>
              <a:ext uri="{FF2B5EF4-FFF2-40B4-BE49-F238E27FC236}">
                <a16:creationId xmlns:a16="http://schemas.microsoft.com/office/drawing/2014/main" id="{2397AE48-98D7-4586-BA4E-AFA70D4245CF}"/>
              </a:ext>
            </a:extLst>
          </p:cNvPr>
          <p:cNvGrpSpPr/>
          <p:nvPr/>
        </p:nvGrpSpPr>
        <p:grpSpPr>
          <a:xfrm>
            <a:off x="954855" y="1607544"/>
            <a:ext cx="419764" cy="416945"/>
            <a:chOff x="8319295" y="1684892"/>
            <a:chExt cx="584201" cy="646331"/>
          </a:xfrm>
          <a:solidFill>
            <a:srgbClr val="D2DB2F"/>
          </a:solidFill>
        </p:grpSpPr>
        <p:sp>
          <p:nvSpPr>
            <p:cNvPr id="15" name="Ellipse 14">
              <a:extLst>
                <a:ext uri="{FF2B5EF4-FFF2-40B4-BE49-F238E27FC236}">
                  <a16:creationId xmlns:a16="http://schemas.microsoft.com/office/drawing/2014/main" id="{119CFE44-F0DA-4CA7-BEBF-8F7028B0535E}"/>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32C7EB06-DBB4-48DB-8E62-23D2366672F2}"/>
                </a:ext>
              </a:extLst>
            </p:cNvPr>
            <p:cNvSpPr txBox="1"/>
            <p:nvPr/>
          </p:nvSpPr>
          <p:spPr>
            <a:xfrm>
              <a:off x="8496231" y="1684892"/>
              <a:ext cx="243751" cy="646331"/>
            </a:xfrm>
            <a:prstGeom prst="rect">
              <a:avLst/>
            </a:prstGeom>
            <a:noFill/>
          </p:spPr>
          <p:txBody>
            <a:bodyPr wrap="square" rtlCol="0">
              <a:spAutoFit/>
            </a:bodyPr>
            <a:lstStyle/>
            <a:p>
              <a:pPr algn="ctr"/>
              <a:endPar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 name="Groupe 16">
            <a:extLst>
              <a:ext uri="{FF2B5EF4-FFF2-40B4-BE49-F238E27FC236}">
                <a16:creationId xmlns:a16="http://schemas.microsoft.com/office/drawing/2014/main" id="{57E8C58E-D931-4C67-98F3-A284A83FE151}"/>
              </a:ext>
            </a:extLst>
          </p:cNvPr>
          <p:cNvGrpSpPr/>
          <p:nvPr/>
        </p:nvGrpSpPr>
        <p:grpSpPr>
          <a:xfrm>
            <a:off x="941085" y="2415696"/>
            <a:ext cx="419764" cy="416945"/>
            <a:chOff x="8319295" y="1684892"/>
            <a:chExt cx="584201" cy="646331"/>
          </a:xfrm>
          <a:solidFill>
            <a:srgbClr val="D2DB2F"/>
          </a:solidFill>
        </p:grpSpPr>
        <p:sp>
          <p:nvSpPr>
            <p:cNvPr id="18" name="Ellipse 17">
              <a:extLst>
                <a:ext uri="{FF2B5EF4-FFF2-40B4-BE49-F238E27FC236}">
                  <a16:creationId xmlns:a16="http://schemas.microsoft.com/office/drawing/2014/main" id="{9062DE22-43B5-4FB9-9F54-2F6762D51B87}"/>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AD2482D5-37AE-4650-8935-CBD5B2FEEC13}"/>
                </a:ext>
              </a:extLst>
            </p:cNvPr>
            <p:cNvSpPr txBox="1"/>
            <p:nvPr/>
          </p:nvSpPr>
          <p:spPr>
            <a:xfrm>
              <a:off x="8496231" y="1684892"/>
              <a:ext cx="243751" cy="646331"/>
            </a:xfrm>
            <a:prstGeom prst="rect">
              <a:avLst/>
            </a:prstGeom>
            <a:noFill/>
          </p:spPr>
          <p:txBody>
            <a:bodyPr wrap="square" rtlCol="0">
              <a:spAutoFit/>
            </a:bodyPr>
            <a:lstStyle/>
            <a:p>
              <a:pPr algn="ctr"/>
              <a:endPar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e 19">
            <a:extLst>
              <a:ext uri="{FF2B5EF4-FFF2-40B4-BE49-F238E27FC236}">
                <a16:creationId xmlns:a16="http://schemas.microsoft.com/office/drawing/2014/main" id="{973E1E2F-7A6D-4D1B-8DAB-87E968284B58}"/>
              </a:ext>
            </a:extLst>
          </p:cNvPr>
          <p:cNvGrpSpPr/>
          <p:nvPr/>
        </p:nvGrpSpPr>
        <p:grpSpPr>
          <a:xfrm>
            <a:off x="941085" y="3287005"/>
            <a:ext cx="419764" cy="416945"/>
            <a:chOff x="8319295" y="1684892"/>
            <a:chExt cx="584201" cy="646331"/>
          </a:xfrm>
          <a:solidFill>
            <a:srgbClr val="D2DB2F"/>
          </a:solidFill>
        </p:grpSpPr>
        <p:sp>
          <p:nvSpPr>
            <p:cNvPr id="21" name="Ellipse 20">
              <a:extLst>
                <a:ext uri="{FF2B5EF4-FFF2-40B4-BE49-F238E27FC236}">
                  <a16:creationId xmlns:a16="http://schemas.microsoft.com/office/drawing/2014/main" id="{6DB356DD-B9BB-4F1E-B6EB-BB3CA44D1EA4}"/>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07A6B240-E3F6-42B0-9C6D-C0F313C4A4D1}"/>
                </a:ext>
              </a:extLst>
            </p:cNvPr>
            <p:cNvSpPr txBox="1"/>
            <p:nvPr/>
          </p:nvSpPr>
          <p:spPr>
            <a:xfrm>
              <a:off x="8496231" y="1684892"/>
              <a:ext cx="243751" cy="646331"/>
            </a:xfrm>
            <a:prstGeom prst="rect">
              <a:avLst/>
            </a:prstGeom>
            <a:noFill/>
          </p:spPr>
          <p:txBody>
            <a:bodyPr wrap="square" rtlCol="0">
              <a:spAutoFit/>
            </a:bodyPr>
            <a:lstStyle/>
            <a:p>
              <a:pPr algn="ctr"/>
              <a:endPar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 name="Groupe 22">
            <a:extLst>
              <a:ext uri="{FF2B5EF4-FFF2-40B4-BE49-F238E27FC236}">
                <a16:creationId xmlns:a16="http://schemas.microsoft.com/office/drawing/2014/main" id="{9AD8D8D7-67B2-430C-BB95-FD59E0098395}"/>
              </a:ext>
            </a:extLst>
          </p:cNvPr>
          <p:cNvGrpSpPr/>
          <p:nvPr/>
        </p:nvGrpSpPr>
        <p:grpSpPr>
          <a:xfrm>
            <a:off x="941085" y="4112755"/>
            <a:ext cx="419764" cy="416945"/>
            <a:chOff x="8319295" y="1684892"/>
            <a:chExt cx="584201" cy="646331"/>
          </a:xfrm>
          <a:solidFill>
            <a:srgbClr val="D2DB2F"/>
          </a:solidFill>
        </p:grpSpPr>
        <p:sp>
          <p:nvSpPr>
            <p:cNvPr id="24" name="Ellipse 23">
              <a:extLst>
                <a:ext uri="{FF2B5EF4-FFF2-40B4-BE49-F238E27FC236}">
                  <a16:creationId xmlns:a16="http://schemas.microsoft.com/office/drawing/2014/main" id="{971A6F46-1B27-4312-B992-E1589A19ECC4}"/>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4CA2B960-C43C-4B9A-993F-3E72E2BD4F0C}"/>
                </a:ext>
              </a:extLst>
            </p:cNvPr>
            <p:cNvSpPr txBox="1"/>
            <p:nvPr/>
          </p:nvSpPr>
          <p:spPr>
            <a:xfrm>
              <a:off x="8496231" y="1684892"/>
              <a:ext cx="243751" cy="646331"/>
            </a:xfrm>
            <a:prstGeom prst="rect">
              <a:avLst/>
            </a:prstGeom>
            <a:noFill/>
          </p:spPr>
          <p:txBody>
            <a:bodyPr wrap="square" rtlCol="0">
              <a:spAutoFit/>
            </a:bodyPr>
            <a:lstStyle/>
            <a:p>
              <a:pPr algn="ctr"/>
              <a:endPar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 name="Groupe 25">
            <a:extLst>
              <a:ext uri="{FF2B5EF4-FFF2-40B4-BE49-F238E27FC236}">
                <a16:creationId xmlns:a16="http://schemas.microsoft.com/office/drawing/2014/main" id="{7A804CD7-F88E-4630-B4CF-2556CB70D833}"/>
              </a:ext>
            </a:extLst>
          </p:cNvPr>
          <p:cNvGrpSpPr/>
          <p:nvPr/>
        </p:nvGrpSpPr>
        <p:grpSpPr>
          <a:xfrm>
            <a:off x="954855" y="5020905"/>
            <a:ext cx="419764" cy="416945"/>
            <a:chOff x="8319295" y="1684892"/>
            <a:chExt cx="584201" cy="646331"/>
          </a:xfrm>
          <a:solidFill>
            <a:srgbClr val="D2DB2F"/>
          </a:solidFill>
        </p:grpSpPr>
        <p:sp>
          <p:nvSpPr>
            <p:cNvPr id="27" name="Ellipse 26">
              <a:extLst>
                <a:ext uri="{FF2B5EF4-FFF2-40B4-BE49-F238E27FC236}">
                  <a16:creationId xmlns:a16="http://schemas.microsoft.com/office/drawing/2014/main" id="{78A92C06-4326-42C3-86BF-A317E27AAA37}"/>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3D3FE10D-1951-456D-B45F-071133C6E82D}"/>
                </a:ext>
              </a:extLst>
            </p:cNvPr>
            <p:cNvSpPr txBox="1"/>
            <p:nvPr/>
          </p:nvSpPr>
          <p:spPr>
            <a:xfrm>
              <a:off x="8496231" y="1684892"/>
              <a:ext cx="243751" cy="646331"/>
            </a:xfrm>
            <a:prstGeom prst="rect">
              <a:avLst/>
            </a:prstGeom>
            <a:noFill/>
          </p:spPr>
          <p:txBody>
            <a:bodyPr wrap="square" rtlCol="0">
              <a:spAutoFit/>
            </a:bodyPr>
            <a:lstStyle/>
            <a:p>
              <a:pPr algn="ctr"/>
              <a:endPar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9" name="Groupe 28">
            <a:extLst>
              <a:ext uri="{FF2B5EF4-FFF2-40B4-BE49-F238E27FC236}">
                <a16:creationId xmlns:a16="http://schemas.microsoft.com/office/drawing/2014/main" id="{9FE305B4-6D0D-44D8-8C0E-54CE8D8A3A5C}"/>
              </a:ext>
            </a:extLst>
          </p:cNvPr>
          <p:cNvGrpSpPr/>
          <p:nvPr/>
        </p:nvGrpSpPr>
        <p:grpSpPr>
          <a:xfrm>
            <a:off x="934568" y="5959620"/>
            <a:ext cx="419764" cy="416945"/>
            <a:chOff x="8319295" y="1684892"/>
            <a:chExt cx="584201" cy="646331"/>
          </a:xfrm>
          <a:solidFill>
            <a:srgbClr val="D2DB2F"/>
          </a:solidFill>
        </p:grpSpPr>
        <p:sp>
          <p:nvSpPr>
            <p:cNvPr id="30" name="Ellipse 29">
              <a:extLst>
                <a:ext uri="{FF2B5EF4-FFF2-40B4-BE49-F238E27FC236}">
                  <a16:creationId xmlns:a16="http://schemas.microsoft.com/office/drawing/2014/main" id="{A16D1D75-CE26-4F09-9CE7-52498288EABA}"/>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7EE197F5-908E-4AD5-BFC1-49EDF5CF306F}"/>
                </a:ext>
              </a:extLst>
            </p:cNvPr>
            <p:cNvSpPr txBox="1"/>
            <p:nvPr/>
          </p:nvSpPr>
          <p:spPr>
            <a:xfrm>
              <a:off x="8496231" y="1684892"/>
              <a:ext cx="243751" cy="646331"/>
            </a:xfrm>
            <a:prstGeom prst="rect">
              <a:avLst/>
            </a:prstGeom>
            <a:noFill/>
          </p:spPr>
          <p:txBody>
            <a:bodyPr wrap="square" rtlCol="0">
              <a:spAutoFit/>
            </a:bodyPr>
            <a:lstStyle/>
            <a:p>
              <a:pPr algn="ctr"/>
              <a:endPar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e 31">
            <a:extLst>
              <a:ext uri="{FF2B5EF4-FFF2-40B4-BE49-F238E27FC236}">
                <a16:creationId xmlns:a16="http://schemas.microsoft.com/office/drawing/2014/main" id="{D8516C0C-F9D6-4B23-A830-46786E035A56}"/>
              </a:ext>
            </a:extLst>
          </p:cNvPr>
          <p:cNvGrpSpPr/>
          <p:nvPr/>
        </p:nvGrpSpPr>
        <p:grpSpPr>
          <a:xfrm>
            <a:off x="999829" y="979134"/>
            <a:ext cx="419764" cy="416945"/>
            <a:chOff x="8319295" y="1684892"/>
            <a:chExt cx="584201" cy="646331"/>
          </a:xfrm>
          <a:solidFill>
            <a:srgbClr val="D2DB2F"/>
          </a:solidFill>
        </p:grpSpPr>
        <p:sp>
          <p:nvSpPr>
            <p:cNvPr id="33" name="Ellipse 32">
              <a:extLst>
                <a:ext uri="{FF2B5EF4-FFF2-40B4-BE49-F238E27FC236}">
                  <a16:creationId xmlns:a16="http://schemas.microsoft.com/office/drawing/2014/main" id="{2C5ABA93-192D-46F8-BFA3-41F333282825}"/>
                </a:ext>
              </a:extLst>
            </p:cNvPr>
            <p:cNvSpPr/>
            <p:nvPr/>
          </p:nvSpPr>
          <p:spPr>
            <a:xfrm>
              <a:off x="8319295" y="1717567"/>
              <a:ext cx="584201" cy="584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9738C1FA-2DAE-45B6-AE0C-5AAF2FE0B0A3}"/>
                </a:ext>
              </a:extLst>
            </p:cNvPr>
            <p:cNvSpPr txBox="1"/>
            <p:nvPr/>
          </p:nvSpPr>
          <p:spPr>
            <a:xfrm>
              <a:off x="8496231" y="1684892"/>
              <a:ext cx="243751" cy="646331"/>
            </a:xfrm>
            <a:prstGeom prst="rect">
              <a:avLst/>
            </a:prstGeom>
            <a:noFill/>
          </p:spPr>
          <p:txBody>
            <a:bodyPr wrap="square" rtlCol="0">
              <a:spAutoFit/>
            </a:bodyPr>
            <a:lstStyle/>
            <a:p>
              <a:pPr algn="ctr"/>
              <a:endParaRPr lang="fr-FR"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511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4A4466B-C0EB-4100-B738-F743953C45A0}"/>
              </a:ext>
            </a:extLst>
          </p:cNvPr>
          <p:cNvSpPr txBox="1"/>
          <p:nvPr/>
        </p:nvSpPr>
        <p:spPr>
          <a:xfrm>
            <a:off x="873935" y="1583265"/>
            <a:ext cx="4471566" cy="1323439"/>
          </a:xfrm>
          <a:prstGeom prst="rect">
            <a:avLst/>
          </a:prstGeom>
          <a:noFill/>
        </p:spPr>
        <p:txBody>
          <a:bodyPr wrap="square" rtlCol="0">
            <a:spAutoFit/>
          </a:bodyPr>
          <a:lstStyle/>
          <a:p>
            <a:pPr algn="just"/>
            <a:r>
              <a:rPr lang="fr-FR" sz="1600" b="1" dirty="0">
                <a:solidFill>
                  <a:srgbClr val="D2DB2F"/>
                </a:solidFill>
                <a:latin typeface="Gill Sans Nova" panose="020B0602020104020203" pitchFamily="34" charset="0"/>
              </a:rPr>
              <a:t>N°1 </a:t>
            </a:r>
            <a:r>
              <a:rPr lang="fr-FR" sz="1600" dirty="0">
                <a:latin typeface="Gill Sans Nova" panose="020B0602020104020203" pitchFamily="34" charset="0"/>
              </a:rPr>
              <a:t>– </a:t>
            </a:r>
            <a:r>
              <a:rPr lang="fr-FR" sz="1600" u="sng" dirty="0">
                <a:latin typeface="Gill Sans Nova" panose="020B0602020104020203" pitchFamily="34" charset="0"/>
              </a:rPr>
              <a:t>Difficultés techniques ou opérationnelles </a:t>
            </a:r>
            <a:r>
              <a:rPr lang="fr-FR" sz="1600" dirty="0">
                <a:latin typeface="Gill Sans Nova" panose="020B0602020104020203" pitchFamily="34" charset="0"/>
              </a:rPr>
              <a:t>liées à l’utilisation de la plateforme (instabilité de la connexion internet, fonctionnalité des tablettes, maitrise de la plateforme, recharge et protection des tablettes)</a:t>
            </a:r>
          </a:p>
        </p:txBody>
      </p:sp>
      <p:sp>
        <p:nvSpPr>
          <p:cNvPr id="12" name="ZoneTexte 11">
            <a:extLst>
              <a:ext uri="{FF2B5EF4-FFF2-40B4-BE49-F238E27FC236}">
                <a16:creationId xmlns:a16="http://schemas.microsoft.com/office/drawing/2014/main" id="{052DABBF-BADA-47A4-BD5D-7DAC238F85F0}"/>
              </a:ext>
            </a:extLst>
          </p:cNvPr>
          <p:cNvSpPr txBox="1"/>
          <p:nvPr/>
        </p:nvSpPr>
        <p:spPr>
          <a:xfrm>
            <a:off x="909044" y="2974289"/>
            <a:ext cx="4471566" cy="1077218"/>
          </a:xfrm>
          <a:prstGeom prst="rect">
            <a:avLst/>
          </a:prstGeom>
          <a:noFill/>
        </p:spPr>
        <p:txBody>
          <a:bodyPr wrap="square" rtlCol="0">
            <a:spAutoFit/>
          </a:bodyPr>
          <a:lstStyle/>
          <a:p>
            <a:pPr algn="just"/>
            <a:r>
              <a:rPr lang="fr-FR" sz="1600" b="1" dirty="0">
                <a:solidFill>
                  <a:srgbClr val="D2DB2F"/>
                </a:solidFill>
                <a:latin typeface="Gill Sans Nova" panose="020B0602020104020203" pitchFamily="34" charset="0"/>
              </a:rPr>
              <a:t>N°2 </a:t>
            </a:r>
            <a:r>
              <a:rPr lang="fr-FR" sz="1600" dirty="0">
                <a:latin typeface="Gill Sans Nova" panose="020B0602020104020203" pitchFamily="34" charset="0"/>
              </a:rPr>
              <a:t>– Meilleure prise en compte de la </a:t>
            </a:r>
            <a:r>
              <a:rPr lang="fr-FR" sz="1600" u="sng" dirty="0">
                <a:latin typeface="Gill Sans Nova" panose="020B0602020104020203" pitchFamily="34" charset="0"/>
              </a:rPr>
              <a:t>disponibilité des élèves</a:t>
            </a:r>
            <a:r>
              <a:rPr lang="fr-FR" sz="1600" dirty="0">
                <a:latin typeface="Gill Sans Nova" panose="020B0602020104020203" pitchFamily="34" charset="0"/>
              </a:rPr>
              <a:t> durant certaines périodes (vacances scolaires, travaux champêtres, tâches domestiques, etc.)</a:t>
            </a:r>
          </a:p>
        </p:txBody>
      </p:sp>
      <p:sp>
        <p:nvSpPr>
          <p:cNvPr id="17" name="ZoneTexte 16">
            <a:extLst>
              <a:ext uri="{FF2B5EF4-FFF2-40B4-BE49-F238E27FC236}">
                <a16:creationId xmlns:a16="http://schemas.microsoft.com/office/drawing/2014/main" id="{E2F06AF5-FEB3-45A3-938E-6AA43572700A}"/>
              </a:ext>
            </a:extLst>
          </p:cNvPr>
          <p:cNvSpPr txBox="1"/>
          <p:nvPr/>
        </p:nvSpPr>
        <p:spPr>
          <a:xfrm>
            <a:off x="6197580" y="2963821"/>
            <a:ext cx="5196840" cy="646331"/>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0000"/>
                </a:solidFill>
                <a:latin typeface="Gill Sans Nova" panose="020B0602020104020203" pitchFamily="34" charset="0"/>
              </a:rPr>
              <a:t>Impliquer les élèves et les parents dans la planification</a:t>
            </a:r>
          </a:p>
        </p:txBody>
      </p:sp>
      <p:sp>
        <p:nvSpPr>
          <p:cNvPr id="14" name="ZoneTexte 13">
            <a:extLst>
              <a:ext uri="{FF2B5EF4-FFF2-40B4-BE49-F238E27FC236}">
                <a16:creationId xmlns:a16="http://schemas.microsoft.com/office/drawing/2014/main" id="{AC6A814E-7563-48BA-ADFE-1EC783B2D99B}"/>
              </a:ext>
            </a:extLst>
          </p:cNvPr>
          <p:cNvSpPr txBox="1"/>
          <p:nvPr/>
        </p:nvSpPr>
        <p:spPr>
          <a:xfrm>
            <a:off x="996743" y="150525"/>
            <a:ext cx="7352071" cy="523220"/>
          </a:xfrm>
          <a:prstGeom prst="rect">
            <a:avLst/>
          </a:prstGeom>
          <a:noFill/>
        </p:spPr>
        <p:txBody>
          <a:bodyPr wrap="square" rtlCol="0">
            <a:spAutoFit/>
          </a:bodyPr>
          <a:lstStyle/>
          <a:p>
            <a:r>
              <a:rPr lang="fr-FR" sz="2800" dirty="0">
                <a:solidFill>
                  <a:srgbClr val="DDDC00"/>
                </a:solidFill>
                <a:latin typeface="Open Sans Condensed" panose="020B0806030504020204" pitchFamily="34" charset="0"/>
                <a:ea typeface="Open Sans Condensed" panose="020B0806030504020204" pitchFamily="34" charset="0"/>
                <a:cs typeface="Open Sans Condensed" panose="020B0806030504020204" pitchFamily="34" charset="0"/>
              </a:rPr>
              <a:t>Difficultés rencontrées &amp; recommandations</a:t>
            </a:r>
            <a:endParaRPr lang="fr-FR" sz="2800" dirty="0">
              <a:solidFill>
                <a:srgbClr val="007A4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Rectangle 15">
            <a:extLst>
              <a:ext uri="{FF2B5EF4-FFF2-40B4-BE49-F238E27FC236}">
                <a16:creationId xmlns:a16="http://schemas.microsoft.com/office/drawing/2014/main" id="{1F625CD9-BE42-4C45-BA33-7766CCBFB871}"/>
              </a:ext>
            </a:extLst>
          </p:cNvPr>
          <p:cNvSpPr/>
          <p:nvPr/>
        </p:nvSpPr>
        <p:spPr>
          <a:xfrm>
            <a:off x="931996" y="83834"/>
            <a:ext cx="45719" cy="720037"/>
          </a:xfrm>
          <a:prstGeom prst="rect">
            <a:avLst/>
          </a:prstGeom>
          <a:solidFill>
            <a:srgbClr val="00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1" descr="A close up of a logo&#10;&#10;Description automatically generated">
            <a:extLst>
              <a:ext uri="{FF2B5EF4-FFF2-40B4-BE49-F238E27FC236}">
                <a16:creationId xmlns:a16="http://schemas.microsoft.com/office/drawing/2014/main" id="{C3C1F21E-DCBD-43EB-97FA-6F5655C57C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49357" cy="6858000"/>
          </a:xfrm>
          <a:prstGeom prst="rect">
            <a:avLst/>
          </a:prstGeom>
        </p:spPr>
      </p:pic>
      <p:pic>
        <p:nvPicPr>
          <p:cNvPr id="20" name="Image 19">
            <a:extLst>
              <a:ext uri="{FF2B5EF4-FFF2-40B4-BE49-F238E27FC236}">
                <a16:creationId xmlns:a16="http://schemas.microsoft.com/office/drawing/2014/main" id="{52D5FE9A-AF4E-441F-BC5B-312F71E1ED1D}"/>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530155" y="-61755"/>
            <a:ext cx="2036458" cy="830875"/>
          </a:xfrm>
          <a:prstGeom prst="rect">
            <a:avLst/>
          </a:prstGeom>
        </p:spPr>
      </p:pic>
      <p:pic>
        <p:nvPicPr>
          <p:cNvPr id="22" name="Image 21">
            <a:extLst>
              <a:ext uri="{FF2B5EF4-FFF2-40B4-BE49-F238E27FC236}">
                <a16:creationId xmlns:a16="http://schemas.microsoft.com/office/drawing/2014/main" id="{143886C2-B4F2-4997-B058-47B9A43BD2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424" y="131921"/>
            <a:ext cx="1461303" cy="623864"/>
          </a:xfrm>
          <a:prstGeom prst="rect">
            <a:avLst/>
          </a:prstGeom>
        </p:spPr>
      </p:pic>
      <p:pic>
        <p:nvPicPr>
          <p:cNvPr id="28" name="Graphique 27">
            <a:extLst>
              <a:ext uri="{FF2B5EF4-FFF2-40B4-BE49-F238E27FC236}">
                <a16:creationId xmlns:a16="http://schemas.microsoft.com/office/drawing/2014/main" id="{6E15BFB4-51AA-4A5B-A6DF-718CAF01C9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1646" y="979858"/>
            <a:ext cx="4506132" cy="521141"/>
          </a:xfrm>
          <a:prstGeom prst="rect">
            <a:avLst/>
          </a:prstGeom>
        </p:spPr>
      </p:pic>
      <p:sp>
        <p:nvSpPr>
          <p:cNvPr id="29" name="ZoneTexte 28">
            <a:extLst>
              <a:ext uri="{FF2B5EF4-FFF2-40B4-BE49-F238E27FC236}">
                <a16:creationId xmlns:a16="http://schemas.microsoft.com/office/drawing/2014/main" id="{320387F2-075D-45B8-86FD-CC43E4D4B7C8}"/>
              </a:ext>
            </a:extLst>
          </p:cNvPr>
          <p:cNvSpPr txBox="1"/>
          <p:nvPr/>
        </p:nvSpPr>
        <p:spPr>
          <a:xfrm>
            <a:off x="702085" y="979858"/>
            <a:ext cx="4659820" cy="523220"/>
          </a:xfrm>
          <a:prstGeom prst="rect">
            <a:avLst/>
          </a:prstGeom>
          <a:noFill/>
        </p:spPr>
        <p:txBody>
          <a:bodyPr wrap="square" rtlCol="0">
            <a:spAutoFit/>
          </a:bodyPr>
          <a:lstStyle/>
          <a:p>
            <a:pPr algn="ctr"/>
            <a:r>
              <a:rPr lang="fr-FR" sz="2800" dirty="0">
                <a:solidFill>
                  <a:schemeClr val="bg1"/>
                </a:solidFill>
                <a:latin typeface="Gill Sans Nova" panose="020B0602020104020203" pitchFamily="34" charset="0"/>
              </a:rPr>
              <a:t>Les défis à relever</a:t>
            </a:r>
          </a:p>
        </p:txBody>
      </p:sp>
      <p:pic>
        <p:nvPicPr>
          <p:cNvPr id="30" name="Graphique 29">
            <a:extLst>
              <a:ext uri="{FF2B5EF4-FFF2-40B4-BE49-F238E27FC236}">
                <a16:creationId xmlns:a16="http://schemas.microsoft.com/office/drawing/2014/main" id="{8423FB5E-F736-4D89-889E-3AE16FCB7A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5179" y="930874"/>
            <a:ext cx="5468899" cy="521142"/>
          </a:xfrm>
          <a:prstGeom prst="rect">
            <a:avLst/>
          </a:prstGeom>
        </p:spPr>
      </p:pic>
      <p:sp>
        <p:nvSpPr>
          <p:cNvPr id="31" name="ZoneTexte 30">
            <a:extLst>
              <a:ext uri="{FF2B5EF4-FFF2-40B4-BE49-F238E27FC236}">
                <a16:creationId xmlns:a16="http://schemas.microsoft.com/office/drawing/2014/main" id="{EF51CDA3-2E8B-4929-9042-24BFC8B31031}"/>
              </a:ext>
            </a:extLst>
          </p:cNvPr>
          <p:cNvSpPr txBox="1"/>
          <p:nvPr/>
        </p:nvSpPr>
        <p:spPr>
          <a:xfrm>
            <a:off x="6545179" y="935357"/>
            <a:ext cx="5468898" cy="523220"/>
          </a:xfrm>
          <a:prstGeom prst="rect">
            <a:avLst/>
          </a:prstGeom>
          <a:noFill/>
        </p:spPr>
        <p:txBody>
          <a:bodyPr wrap="square" rtlCol="0">
            <a:spAutoFit/>
          </a:bodyPr>
          <a:lstStyle/>
          <a:p>
            <a:pPr algn="ctr"/>
            <a:r>
              <a:rPr lang="fr-FR" sz="2800" dirty="0">
                <a:solidFill>
                  <a:schemeClr val="bg1"/>
                </a:solidFill>
                <a:latin typeface="Gill Sans Nova" panose="020B0602020104020203" pitchFamily="34" charset="0"/>
              </a:rPr>
              <a:t>Les leviers à actionner</a:t>
            </a:r>
          </a:p>
        </p:txBody>
      </p:sp>
      <p:sp>
        <p:nvSpPr>
          <p:cNvPr id="32" name="Flèche vers le bas 11">
            <a:extLst>
              <a:ext uri="{FF2B5EF4-FFF2-40B4-BE49-F238E27FC236}">
                <a16:creationId xmlns:a16="http://schemas.microsoft.com/office/drawing/2014/main" id="{A2A1E66F-B8BA-4996-85D5-F7C4BC6700F6}"/>
              </a:ext>
            </a:extLst>
          </p:cNvPr>
          <p:cNvSpPr/>
          <p:nvPr/>
        </p:nvSpPr>
        <p:spPr>
          <a:xfrm rot="16200000">
            <a:off x="5554915" y="2082087"/>
            <a:ext cx="354488" cy="513146"/>
          </a:xfrm>
          <a:prstGeom prst="downArrow">
            <a:avLst>
              <a:gd name="adj1" fmla="val 37673"/>
              <a:gd name="adj2" fmla="val 50000"/>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sp>
        <p:nvSpPr>
          <p:cNvPr id="34" name="ZoneTexte 33">
            <a:extLst>
              <a:ext uri="{FF2B5EF4-FFF2-40B4-BE49-F238E27FC236}">
                <a16:creationId xmlns:a16="http://schemas.microsoft.com/office/drawing/2014/main" id="{08743C3F-FE55-467A-8165-FD71088DDAD8}"/>
              </a:ext>
            </a:extLst>
          </p:cNvPr>
          <p:cNvSpPr txBox="1"/>
          <p:nvPr/>
        </p:nvSpPr>
        <p:spPr>
          <a:xfrm>
            <a:off x="778929" y="5237827"/>
            <a:ext cx="4471566" cy="646331"/>
          </a:xfrm>
          <a:prstGeom prst="rect">
            <a:avLst/>
          </a:prstGeom>
          <a:noFill/>
        </p:spPr>
        <p:txBody>
          <a:bodyPr wrap="square" rtlCol="0">
            <a:spAutoFit/>
          </a:bodyPr>
          <a:lstStyle/>
          <a:p>
            <a:r>
              <a:rPr lang="fr-FR" b="1" dirty="0">
                <a:solidFill>
                  <a:srgbClr val="D2DB2F"/>
                </a:solidFill>
                <a:latin typeface="Gill Sans Nova" panose="020B0602020104020203" pitchFamily="34" charset="0"/>
              </a:rPr>
              <a:t>N°4 </a:t>
            </a:r>
            <a:r>
              <a:rPr lang="fr-FR" dirty="0">
                <a:latin typeface="Gill Sans Nova" panose="020B0602020104020203" pitchFamily="34" charset="0"/>
              </a:rPr>
              <a:t>– Encourager la </a:t>
            </a:r>
            <a:r>
              <a:rPr lang="fr-FR" u="sng" dirty="0">
                <a:latin typeface="Gill Sans Nova" panose="020B0602020104020203" pitchFamily="34" charset="0"/>
              </a:rPr>
              <a:t>connexion régulière </a:t>
            </a:r>
            <a:r>
              <a:rPr lang="fr-FR" dirty="0">
                <a:latin typeface="Gill Sans Nova" panose="020B0602020104020203" pitchFamily="34" charset="0"/>
              </a:rPr>
              <a:t>des élèves à la plateforme  </a:t>
            </a:r>
          </a:p>
        </p:txBody>
      </p:sp>
      <p:sp>
        <p:nvSpPr>
          <p:cNvPr id="23" name="Rectangle 22">
            <a:extLst>
              <a:ext uri="{FF2B5EF4-FFF2-40B4-BE49-F238E27FC236}">
                <a16:creationId xmlns:a16="http://schemas.microsoft.com/office/drawing/2014/main" id="{1DA3B2A0-3348-4869-BCA1-E6A818861EEA}"/>
              </a:ext>
            </a:extLst>
          </p:cNvPr>
          <p:cNvSpPr/>
          <p:nvPr/>
        </p:nvSpPr>
        <p:spPr>
          <a:xfrm>
            <a:off x="931996" y="131920"/>
            <a:ext cx="45719" cy="720037"/>
          </a:xfrm>
          <a:prstGeom prst="rect">
            <a:avLst/>
          </a:prstGeom>
          <a:solidFill>
            <a:srgbClr val="009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11" descr="A close up of a logo&#10;&#10;Description automatically generated">
            <a:extLst>
              <a:ext uri="{FF2B5EF4-FFF2-40B4-BE49-F238E27FC236}">
                <a16:creationId xmlns:a16="http://schemas.microsoft.com/office/drawing/2014/main" id="{588B2A6C-EB5E-411A-8F83-F719E58DC7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8086"/>
            <a:ext cx="649357" cy="6858000"/>
          </a:xfrm>
          <a:prstGeom prst="rect">
            <a:avLst/>
          </a:prstGeom>
        </p:spPr>
      </p:pic>
      <p:pic>
        <p:nvPicPr>
          <p:cNvPr id="33" name="Image 32">
            <a:extLst>
              <a:ext uri="{FF2B5EF4-FFF2-40B4-BE49-F238E27FC236}">
                <a16:creationId xmlns:a16="http://schemas.microsoft.com/office/drawing/2014/main" id="{FF40A2E3-1E1E-4735-9C9A-35C9196244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424" y="180007"/>
            <a:ext cx="1461303" cy="623864"/>
          </a:xfrm>
          <a:prstGeom prst="rect">
            <a:avLst/>
          </a:prstGeom>
        </p:spPr>
      </p:pic>
      <p:sp>
        <p:nvSpPr>
          <p:cNvPr id="3" name="Rectangle 2">
            <a:extLst>
              <a:ext uri="{FF2B5EF4-FFF2-40B4-BE49-F238E27FC236}">
                <a16:creationId xmlns:a16="http://schemas.microsoft.com/office/drawing/2014/main" id="{185F3306-ABD3-4405-8DFB-C6E53254847B}"/>
              </a:ext>
            </a:extLst>
          </p:cNvPr>
          <p:cNvSpPr/>
          <p:nvPr/>
        </p:nvSpPr>
        <p:spPr>
          <a:xfrm>
            <a:off x="6096000" y="1490326"/>
            <a:ext cx="6004727" cy="1631216"/>
          </a:xfrm>
          <a:prstGeom prst="rect">
            <a:avLst/>
          </a:prstGeom>
        </p:spPr>
        <p:txBody>
          <a:bodyPr wrap="square">
            <a:spAutoFit/>
          </a:bodyPr>
          <a:lstStyle/>
          <a:p>
            <a:pPr marL="285750" indent="-285750" algn="just">
              <a:buFont typeface="Arial" panose="020B0604020202020204" pitchFamily="34" charset="0"/>
              <a:buChar char="•"/>
            </a:pPr>
            <a:r>
              <a:rPr lang="fr-FR" sz="1600" dirty="0">
                <a:solidFill>
                  <a:srgbClr val="000000"/>
                </a:solidFill>
                <a:latin typeface="Gill Sans Nova" panose="020B0602020104020203" pitchFamily="34" charset="0"/>
              </a:rPr>
              <a:t>Encourager les CL à </a:t>
            </a:r>
            <a:r>
              <a:rPr lang="fr-FR" sz="1600" dirty="0">
                <a:solidFill>
                  <a:srgbClr val="007A45"/>
                </a:solidFill>
                <a:latin typeface="Gill Sans Nova" panose="020B0602020104020203" pitchFamily="34" charset="0"/>
              </a:rPr>
              <a:t>renforcer la couverture du réseau internet</a:t>
            </a:r>
            <a:r>
              <a:rPr lang="fr-FR" sz="1600" dirty="0">
                <a:solidFill>
                  <a:srgbClr val="000000"/>
                </a:solidFill>
                <a:latin typeface="Gill Sans Nova" panose="020B0602020104020203" pitchFamily="34" charset="0"/>
              </a:rPr>
              <a:t> avec l’appui des services de télécommunication </a:t>
            </a:r>
          </a:p>
          <a:p>
            <a:pPr marL="285750" indent="-285750" algn="just">
              <a:buFont typeface="Arial" panose="020B0604020202020204" pitchFamily="34" charset="0"/>
              <a:buChar char="•"/>
            </a:pPr>
            <a:r>
              <a:rPr lang="fr-FR" sz="1600" dirty="0">
                <a:solidFill>
                  <a:srgbClr val="000000"/>
                </a:solidFill>
                <a:latin typeface="Gill Sans Nova" panose="020B0602020104020203" pitchFamily="34" charset="0"/>
              </a:rPr>
              <a:t>Trouver des </a:t>
            </a:r>
            <a:r>
              <a:rPr lang="fr-FR" sz="1600" dirty="0">
                <a:solidFill>
                  <a:srgbClr val="007A45"/>
                </a:solidFill>
                <a:latin typeface="Gill Sans Nova" panose="020B0602020104020203" pitchFamily="34" charset="0"/>
              </a:rPr>
              <a:t>points de recharge sécurisés </a:t>
            </a:r>
            <a:r>
              <a:rPr lang="fr-FR" sz="1600" dirty="0">
                <a:solidFill>
                  <a:srgbClr val="000000"/>
                </a:solidFill>
                <a:latin typeface="Gill Sans Nova" panose="020B0602020104020203" pitchFamily="34" charset="0"/>
              </a:rPr>
              <a:t>ou mettre à disposition un kit de recharge solaire</a:t>
            </a:r>
          </a:p>
          <a:p>
            <a:pPr marL="285750" indent="-285750" algn="just">
              <a:buFont typeface="Arial" panose="020B0604020202020204" pitchFamily="34" charset="0"/>
              <a:buChar char="•"/>
            </a:pPr>
            <a:r>
              <a:rPr lang="fr-FR" sz="1600" dirty="0">
                <a:latin typeface="Gill Sans Nova" panose="020B0602020104020203" pitchFamily="34" charset="0"/>
              </a:rPr>
              <a:t>Organiser régulièrement des </a:t>
            </a:r>
            <a:r>
              <a:rPr lang="fr-FR" sz="1600" dirty="0">
                <a:solidFill>
                  <a:srgbClr val="007A45"/>
                </a:solidFill>
                <a:latin typeface="Gill Sans Nova" panose="020B0602020104020203" pitchFamily="34" charset="0"/>
              </a:rPr>
              <a:t>renforcements de capacités </a:t>
            </a:r>
            <a:r>
              <a:rPr lang="fr-FR" sz="1600" dirty="0">
                <a:latin typeface="Gill Sans Nova" panose="020B0602020104020203" pitchFamily="34" charset="0"/>
              </a:rPr>
              <a:t>pour les élèves/enseignants sur l’utilisation de la plateforme </a:t>
            </a:r>
          </a:p>
        </p:txBody>
      </p:sp>
      <p:sp>
        <p:nvSpPr>
          <p:cNvPr id="5" name="Rectangle 4">
            <a:extLst>
              <a:ext uri="{FF2B5EF4-FFF2-40B4-BE49-F238E27FC236}">
                <a16:creationId xmlns:a16="http://schemas.microsoft.com/office/drawing/2014/main" id="{E8E44B17-F881-4F8D-8145-58D8D2415A19}"/>
              </a:ext>
            </a:extLst>
          </p:cNvPr>
          <p:cNvSpPr/>
          <p:nvPr/>
        </p:nvSpPr>
        <p:spPr>
          <a:xfrm>
            <a:off x="6139324" y="5507454"/>
            <a:ext cx="5918077" cy="923330"/>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000000"/>
                </a:solidFill>
                <a:latin typeface="Gill Sans Nova" panose="020B0602020104020203" pitchFamily="34" charset="0"/>
              </a:rPr>
              <a:t>Mettre en place un </a:t>
            </a:r>
            <a:r>
              <a:rPr lang="fr-FR" dirty="0">
                <a:solidFill>
                  <a:srgbClr val="007A45"/>
                </a:solidFill>
                <a:latin typeface="Gill Sans Nova" panose="020B0602020104020203" pitchFamily="34" charset="0"/>
              </a:rPr>
              <a:t>emploi du temps </a:t>
            </a:r>
            <a:r>
              <a:rPr lang="fr-FR" dirty="0">
                <a:solidFill>
                  <a:srgbClr val="000000"/>
                </a:solidFill>
                <a:latin typeface="Gill Sans Nova" panose="020B0602020104020203" pitchFamily="34" charset="0"/>
              </a:rPr>
              <a:t>pour chaque niveau </a:t>
            </a:r>
          </a:p>
          <a:p>
            <a:pPr marL="285750" indent="-285750" algn="just">
              <a:buFont typeface="Arial" panose="020B0604020202020204" pitchFamily="34" charset="0"/>
              <a:buChar char="•"/>
            </a:pPr>
            <a:r>
              <a:rPr lang="fr-FR" dirty="0">
                <a:solidFill>
                  <a:srgbClr val="000000"/>
                </a:solidFill>
                <a:latin typeface="Gill Sans Nova" panose="020B0602020104020203" pitchFamily="34" charset="0"/>
              </a:rPr>
              <a:t>Renforcer les restrictions dans les tablettes pour éviter l’utilisation de l’outil à des fins non éducatives </a:t>
            </a:r>
          </a:p>
        </p:txBody>
      </p:sp>
      <p:sp>
        <p:nvSpPr>
          <p:cNvPr id="8" name="Rectangle 7">
            <a:extLst>
              <a:ext uri="{FF2B5EF4-FFF2-40B4-BE49-F238E27FC236}">
                <a16:creationId xmlns:a16="http://schemas.microsoft.com/office/drawing/2014/main" id="{ECCD658C-EA88-4E8D-ABF4-2997A75A1540}"/>
              </a:ext>
            </a:extLst>
          </p:cNvPr>
          <p:cNvSpPr/>
          <p:nvPr/>
        </p:nvSpPr>
        <p:spPr>
          <a:xfrm>
            <a:off x="6134580" y="3529668"/>
            <a:ext cx="6004727" cy="2031325"/>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000000"/>
                </a:solidFill>
                <a:latin typeface="Gill Sans Nova" panose="020B0602020104020203" pitchFamily="34" charset="0"/>
              </a:rPr>
              <a:t>Assurer un </a:t>
            </a:r>
            <a:r>
              <a:rPr lang="fr-FR" dirty="0">
                <a:solidFill>
                  <a:srgbClr val="007A45"/>
                </a:solidFill>
                <a:latin typeface="Gill Sans Nova" panose="020B0602020104020203" pitchFamily="34" charset="0"/>
              </a:rPr>
              <a:t>suivi rapproché des élèves </a:t>
            </a:r>
            <a:r>
              <a:rPr lang="fr-FR" dirty="0">
                <a:solidFill>
                  <a:srgbClr val="000000"/>
                </a:solidFill>
                <a:latin typeface="Gill Sans Nova" panose="020B0602020104020203" pitchFamily="34" charset="0"/>
              </a:rPr>
              <a:t>à la maison par des relais communautaires pour s’assurer que les élèves suivent régulièrement les cours et détecter toute anomalie sur la tablette et la connexion internet </a:t>
            </a:r>
          </a:p>
          <a:p>
            <a:pPr marL="285750" indent="-285750" algn="just">
              <a:buFont typeface="Arial" panose="020B0604020202020204" pitchFamily="34" charset="0"/>
              <a:buChar char="•"/>
            </a:pPr>
            <a:r>
              <a:rPr lang="fr-FR" dirty="0">
                <a:solidFill>
                  <a:srgbClr val="000000"/>
                </a:solidFill>
                <a:latin typeface="Gill Sans Nova" panose="020B0602020104020203" pitchFamily="34" charset="0"/>
              </a:rPr>
              <a:t>Promouvoir un </a:t>
            </a:r>
            <a:r>
              <a:rPr lang="fr-FR" dirty="0">
                <a:solidFill>
                  <a:srgbClr val="007A45"/>
                </a:solidFill>
                <a:latin typeface="Gill Sans Nova" panose="020B0602020104020203" pitchFamily="34" charset="0"/>
              </a:rPr>
              <a:t>partenariat entre le MEN et l’Université Virtuelle du Sénégal</a:t>
            </a:r>
            <a:r>
              <a:rPr lang="fr-FR" dirty="0">
                <a:solidFill>
                  <a:srgbClr val="000000"/>
                </a:solidFill>
                <a:latin typeface="Gill Sans Nova" panose="020B0602020104020203" pitchFamily="34" charset="0"/>
              </a:rPr>
              <a:t> pour la mise en place d’un dispositif d’apprentissage en ligne destiné aux élèves.</a:t>
            </a:r>
          </a:p>
        </p:txBody>
      </p:sp>
      <p:sp>
        <p:nvSpPr>
          <p:cNvPr id="38" name="Flèche vers le bas 11">
            <a:extLst>
              <a:ext uri="{FF2B5EF4-FFF2-40B4-BE49-F238E27FC236}">
                <a16:creationId xmlns:a16="http://schemas.microsoft.com/office/drawing/2014/main" id="{6BF8E0EA-C903-46C2-A1FE-2D7E768FA68C}"/>
              </a:ext>
            </a:extLst>
          </p:cNvPr>
          <p:cNvSpPr/>
          <p:nvPr/>
        </p:nvSpPr>
        <p:spPr>
          <a:xfrm rot="16200000">
            <a:off x="5441234" y="4157387"/>
            <a:ext cx="354488" cy="513146"/>
          </a:xfrm>
          <a:prstGeom prst="downArrow">
            <a:avLst>
              <a:gd name="adj1" fmla="val 37673"/>
              <a:gd name="adj2" fmla="val 50000"/>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sp>
        <p:nvSpPr>
          <p:cNvPr id="39" name="Flèche vers le bas 11">
            <a:extLst>
              <a:ext uri="{FF2B5EF4-FFF2-40B4-BE49-F238E27FC236}">
                <a16:creationId xmlns:a16="http://schemas.microsoft.com/office/drawing/2014/main" id="{0729CBB0-E6FE-4069-ADB6-CF106E95A433}"/>
              </a:ext>
            </a:extLst>
          </p:cNvPr>
          <p:cNvSpPr/>
          <p:nvPr/>
        </p:nvSpPr>
        <p:spPr>
          <a:xfrm rot="16200000">
            <a:off x="5373303" y="5378536"/>
            <a:ext cx="354488" cy="513146"/>
          </a:xfrm>
          <a:prstGeom prst="downArrow">
            <a:avLst>
              <a:gd name="adj1" fmla="val 37673"/>
              <a:gd name="adj2" fmla="val 50000"/>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sp>
        <p:nvSpPr>
          <p:cNvPr id="25" name="Flèche vers le bas 11">
            <a:extLst>
              <a:ext uri="{FF2B5EF4-FFF2-40B4-BE49-F238E27FC236}">
                <a16:creationId xmlns:a16="http://schemas.microsoft.com/office/drawing/2014/main" id="{E6EC756E-A959-422C-8445-C9FA2C1402E1}"/>
              </a:ext>
            </a:extLst>
          </p:cNvPr>
          <p:cNvSpPr/>
          <p:nvPr/>
        </p:nvSpPr>
        <p:spPr>
          <a:xfrm rot="16200000">
            <a:off x="5547752" y="3137506"/>
            <a:ext cx="354488" cy="513146"/>
          </a:xfrm>
          <a:prstGeom prst="downArrow">
            <a:avLst>
              <a:gd name="adj1" fmla="val 37673"/>
              <a:gd name="adj2" fmla="val 50000"/>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sp>
        <p:nvSpPr>
          <p:cNvPr id="7" name="ZoneTexte 6">
            <a:extLst>
              <a:ext uri="{FF2B5EF4-FFF2-40B4-BE49-F238E27FC236}">
                <a16:creationId xmlns:a16="http://schemas.microsoft.com/office/drawing/2014/main" id="{DD1DA00A-FF7C-8EF6-A50B-9241D8669A0D}"/>
              </a:ext>
            </a:extLst>
          </p:cNvPr>
          <p:cNvSpPr txBox="1"/>
          <p:nvPr/>
        </p:nvSpPr>
        <p:spPr>
          <a:xfrm>
            <a:off x="873935" y="4169354"/>
            <a:ext cx="5196840" cy="369332"/>
          </a:xfrm>
          <a:prstGeom prst="rect">
            <a:avLst/>
          </a:prstGeom>
          <a:noFill/>
        </p:spPr>
        <p:txBody>
          <a:bodyPr wrap="square" rtlCol="0">
            <a:spAutoFit/>
          </a:bodyPr>
          <a:lstStyle/>
          <a:p>
            <a:r>
              <a:rPr lang="fr-FR" b="1" dirty="0">
                <a:solidFill>
                  <a:srgbClr val="D2DB2F"/>
                </a:solidFill>
                <a:latin typeface="Gill Sans Nova" panose="020B0602020104020203" pitchFamily="34" charset="0"/>
              </a:rPr>
              <a:t>N°3 </a:t>
            </a:r>
            <a:r>
              <a:rPr lang="fr-FR" dirty="0">
                <a:latin typeface="Gill Sans Nova" panose="020B0602020104020203" pitchFamily="34" charset="0"/>
              </a:rPr>
              <a:t>– Absence d’un </a:t>
            </a:r>
            <a:r>
              <a:rPr lang="fr-FR" u="sng" dirty="0">
                <a:latin typeface="Gill Sans Nova" panose="020B0602020104020203" pitchFamily="34" charset="0"/>
              </a:rPr>
              <a:t>outil d’encadrement </a:t>
            </a:r>
          </a:p>
        </p:txBody>
      </p:sp>
      <p:sp>
        <p:nvSpPr>
          <p:cNvPr id="9" name="Rectangle 8">
            <a:extLst>
              <a:ext uri="{FF2B5EF4-FFF2-40B4-BE49-F238E27FC236}">
                <a16:creationId xmlns:a16="http://schemas.microsoft.com/office/drawing/2014/main" id="{0EC6654B-1A21-FFDE-9376-F12B1C5F9147}"/>
              </a:ext>
            </a:extLst>
          </p:cNvPr>
          <p:cNvSpPr/>
          <p:nvPr/>
        </p:nvSpPr>
        <p:spPr>
          <a:xfrm>
            <a:off x="697023" y="6019133"/>
            <a:ext cx="4471566" cy="923330"/>
          </a:xfrm>
          <a:prstGeom prst="rect">
            <a:avLst/>
          </a:prstGeom>
        </p:spPr>
        <p:txBody>
          <a:bodyPr wrap="square">
            <a:spAutoFit/>
          </a:bodyPr>
          <a:lstStyle/>
          <a:p>
            <a:pPr algn="just"/>
            <a:r>
              <a:rPr lang="fr-FR" b="1" dirty="0">
                <a:solidFill>
                  <a:srgbClr val="D2DB2F"/>
                </a:solidFill>
                <a:latin typeface="Gill Sans Nova" panose="020B0602020104020203" pitchFamily="34" charset="0"/>
              </a:rPr>
              <a:t>N°5 </a:t>
            </a:r>
            <a:r>
              <a:rPr lang="fr-FR" dirty="0">
                <a:latin typeface="Gill Sans Nova" panose="020B0602020104020203" pitchFamily="34" charset="0"/>
              </a:rPr>
              <a:t>– </a:t>
            </a:r>
            <a:r>
              <a:rPr lang="fr-FR" dirty="0">
                <a:solidFill>
                  <a:srgbClr val="000000"/>
                </a:solidFill>
                <a:latin typeface="Gill Sans Nova" panose="020B0602020104020203" pitchFamily="34" charset="0"/>
              </a:rPr>
              <a:t>Encourager les élèves et enseignants à participer dans les chats et fora pour des interactions efficaces </a:t>
            </a:r>
          </a:p>
        </p:txBody>
      </p:sp>
      <p:sp>
        <p:nvSpPr>
          <p:cNvPr id="10" name="Flèche vers le bas 11">
            <a:extLst>
              <a:ext uri="{FF2B5EF4-FFF2-40B4-BE49-F238E27FC236}">
                <a16:creationId xmlns:a16="http://schemas.microsoft.com/office/drawing/2014/main" id="{70025159-DB16-EA29-D840-CBE178B6F41C}"/>
              </a:ext>
            </a:extLst>
          </p:cNvPr>
          <p:cNvSpPr/>
          <p:nvPr/>
        </p:nvSpPr>
        <p:spPr>
          <a:xfrm rot="16200000">
            <a:off x="5347107" y="6272722"/>
            <a:ext cx="354488" cy="513146"/>
          </a:xfrm>
          <a:prstGeom prst="downArrow">
            <a:avLst>
              <a:gd name="adj1" fmla="val 37673"/>
              <a:gd name="adj2" fmla="val 50000"/>
            </a:avLst>
          </a:prstGeom>
          <a:solidFill>
            <a:srgbClr val="00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200" dirty="0">
              <a:solidFill>
                <a:schemeClr val="bg1"/>
              </a:solidFill>
            </a:endParaRPr>
          </a:p>
        </p:txBody>
      </p:sp>
      <p:sp>
        <p:nvSpPr>
          <p:cNvPr id="13" name="ZoneTexte 12">
            <a:extLst>
              <a:ext uri="{FF2B5EF4-FFF2-40B4-BE49-F238E27FC236}">
                <a16:creationId xmlns:a16="http://schemas.microsoft.com/office/drawing/2014/main" id="{CB18C7FB-D4AA-C49F-2DB9-8C219832C21A}"/>
              </a:ext>
            </a:extLst>
          </p:cNvPr>
          <p:cNvSpPr txBox="1"/>
          <p:nvPr/>
        </p:nvSpPr>
        <p:spPr>
          <a:xfrm>
            <a:off x="6197579" y="6259755"/>
            <a:ext cx="5941727" cy="646331"/>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0000"/>
                </a:solidFill>
                <a:latin typeface="Gill Sans Nova" panose="020B0602020104020203" pitchFamily="34" charset="0"/>
              </a:rPr>
              <a:t>Renforcer davantage la formation des élèves et enseignants sur les chats et foras, planifier des journées dédiées.</a:t>
            </a:r>
          </a:p>
        </p:txBody>
      </p:sp>
    </p:spTree>
    <p:extLst>
      <p:ext uri="{BB962C8B-B14F-4D97-AF65-F5344CB8AC3E}">
        <p14:creationId xmlns:p14="http://schemas.microsoft.com/office/powerpoint/2010/main" val="14016742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7" grpId="0"/>
      <p:bldP spid="34" grpId="0"/>
      <p:bldP spid="7"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6e2312a67184fd3a2aaeef550f589f4 xmlns="bd3115e7-f36e-407e-af39-f11c90dc5ad0">
      <Terms xmlns="http://schemas.microsoft.com/office/infopath/2007/PartnerControls"/>
    </e6e2312a67184fd3a2aaeef550f589f4>
    <Visibility xmlns="bd3115e7-f36e-407e-af39-f11c90dc5ad0">Current site</Visibility>
    <TaxCatchAll xmlns="d2ddb2d8-334c-4cf0-89f2-0692dfbacd46"/>
    <Stage xmlns="ddfcc2a7-0d36-4cdb-8953-a63d65f5da63">Kickoff - FY22 Q1</Stage>
    <Audience xmlns="ddfcc2a7-0d36-4cdb-8953-a63d65f5da63">
      <Value>Directors+</Value>
    </Audie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E0838C458DE4468E53CDA36A1C7216" ma:contentTypeVersion="" ma:contentTypeDescription="Create a new document." ma:contentTypeScope="" ma:versionID="2ed1e0bd697d960fa326888b7ac2b68b">
  <xsd:schema xmlns:xsd="http://www.w3.org/2001/XMLSchema" xmlns:xs="http://www.w3.org/2001/XMLSchema" xmlns:p="http://schemas.microsoft.com/office/2006/metadata/properties" xmlns:ns2="bd3115e7-f36e-407e-af39-f11c90dc5ad0" xmlns:ns3="d2ddb2d8-334c-4cf0-89f2-0692dfbacd46" xmlns:ns4="ddfcc2a7-0d36-4cdb-8953-a63d65f5da63" targetNamespace="http://schemas.microsoft.com/office/2006/metadata/properties" ma:root="true" ma:fieldsID="2abb420a97b33d0d0d191586320b0054" ns2:_="" ns3:_="" ns4:_="">
    <xsd:import namespace="bd3115e7-f36e-407e-af39-f11c90dc5ad0"/>
    <xsd:import namespace="d2ddb2d8-334c-4cf0-89f2-0692dfbacd46"/>
    <xsd:import namespace="ddfcc2a7-0d36-4cdb-8953-a63d65f5da63"/>
    <xsd:element name="properties">
      <xsd:complexType>
        <xsd:sequence>
          <xsd:element name="documentManagement">
            <xsd:complexType>
              <xsd:all>
                <xsd:element ref="ns2:e6e2312a67184fd3a2aaeef550f589f4" minOccurs="0"/>
                <xsd:element ref="ns3:TaxCatchAll" minOccurs="0"/>
                <xsd:element ref="ns3:TaxCatchAllLabel" minOccurs="0"/>
                <xsd:element ref="ns2:Visibility" minOccurs="0"/>
                <xsd:element ref="ns4:MediaServiceMetadata" minOccurs="0"/>
                <xsd:element ref="ns4:MediaServiceFastMetadata" minOccurs="0"/>
                <xsd:element ref="ns4:Stage" minOccurs="0"/>
                <xsd:element ref="ns4:MediaServiceAutoTags" minOccurs="0"/>
                <xsd:element ref="ns4:MediaServiceOCR" minOccurs="0"/>
                <xsd:element ref="ns4:MediaServiceGenerationTime" minOccurs="0"/>
                <xsd:element ref="ns4:MediaServiceEventHashCode" minOccurs="0"/>
                <xsd:element ref="ns4: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115e7-f36e-407e-af39-f11c90dc5ad0" elementFormDefault="qualified">
    <xsd:import namespace="http://schemas.microsoft.com/office/2006/documentManagement/types"/>
    <xsd:import namespace="http://schemas.microsoft.com/office/infopath/2007/PartnerControls"/>
    <xsd:element name="e6e2312a67184fd3a2aaeef550f589f4" ma:index="8" nillable="true" ma:taxonomy="true" ma:internalName="e6e2312a67184fd3a2aaeef550f589f4" ma:taxonomyFieldName="Organizational_x0020_Unit" ma:displayName="Organizational Unit" ma:default="" ma:fieldId="{e6e2312a-6718-4fd3-a2aa-eef550f589f4}" ma:sspId="653347d0-8fd2-43fa-97dd-636ffc3809a7" ma:termSetId="105300dc-9eeb-4b0d-a6b4-216cc683ab8a" ma:anchorId="00000000-0000-0000-0000-000000000000" ma:open="false" ma:isKeyword="false">
      <xsd:complexType>
        <xsd:sequence>
          <xsd:element ref="pc:Terms" minOccurs="0" maxOccurs="1"/>
        </xsd:sequence>
      </xsd:complexType>
    </xsd:element>
    <xsd:element name="Visibility" ma:index="12" nillable="true" ma:displayName="Visibility" ma:default="Current site" ma:format="Dropdown" ma:internalName="Visibility">
      <xsd:simpleType>
        <xsd:restriction base="dms:Choice">
          <xsd:enumeration value="Current site"/>
          <xsd:enumeration value="Current and immediate parent site"/>
          <xsd:enumeration value="Current and all parent sites"/>
        </xsd:restriction>
      </xsd:simpleType>
    </xsd:element>
  </xsd:schema>
  <xsd:schema xmlns:xsd="http://www.w3.org/2001/XMLSchema" xmlns:xs="http://www.w3.org/2001/XMLSchema" xmlns:dms="http://schemas.microsoft.com/office/2006/documentManagement/types" xmlns:pc="http://schemas.microsoft.com/office/infopath/2007/PartnerControls" targetNamespace="d2ddb2d8-334c-4cf0-89f2-0692dfbacd46"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c93f4043-5132-4aaf-91ad-3ac5109fd16f}" ma:internalName="TaxCatchAll" ma:showField="CatchAllData" ma:web="d2ddb2d8-334c-4cf0-89f2-0692dfbacd4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93f4043-5132-4aaf-91ad-3ac5109fd16f}" ma:internalName="TaxCatchAllLabel" ma:readOnly="true" ma:showField="CatchAllDataLabel" ma:web="d2ddb2d8-334c-4cf0-89f2-0692dfbacd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fcc2a7-0d36-4cdb-8953-a63d65f5da6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Stage" ma:index="15" nillable="true" ma:displayName="Stage" ma:format="Dropdown" ma:internalName="Stage">
      <xsd:simpleType>
        <xsd:restriction base="dms:Choice">
          <xsd:enumeration value="Stage 1"/>
          <xsd:enumeration value="Stage 2"/>
          <xsd:enumeration value="Stage 3"/>
          <xsd:enumeration value="Kickoff - FY22 Q1"/>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Audience" ma:index="20" nillable="true" ma:displayName="Primary Audience" ma:format="Dropdown" ma:internalName="Audience">
      <xsd:complexType>
        <xsd:complexContent>
          <xsd:extension base="dms:MultiChoice">
            <xsd:sequence>
              <xsd:element name="Value" maxOccurs="unbounded" minOccurs="0" nillable="true">
                <xsd:simpleType>
                  <xsd:restriction base="dms:Choice">
                    <xsd:enumeration value="Everyone Internal"/>
                    <xsd:enumeration value="Directo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266911-C0F1-424D-8084-09F2B7B73F18}">
  <ds:schemaRefs>
    <ds:schemaRef ds:uri="http://schemas.microsoft.com/sharepoint/v3/contenttype/forms"/>
  </ds:schemaRefs>
</ds:datastoreItem>
</file>

<file path=customXml/itemProps2.xml><?xml version="1.0" encoding="utf-8"?>
<ds:datastoreItem xmlns:ds="http://schemas.openxmlformats.org/officeDocument/2006/customXml" ds:itemID="{E9E574A1-2F92-4A2C-89E0-EAFFD9067B1D}">
  <ds:schemaRefs>
    <ds:schemaRef ds:uri="http://schemas.microsoft.com/office/infopath/2007/PartnerControls"/>
    <ds:schemaRef ds:uri="bd3115e7-f36e-407e-af39-f11c90dc5ad0"/>
    <ds:schemaRef ds:uri="http://purl.org/dc/terms/"/>
    <ds:schemaRef ds:uri="http://schemas.microsoft.com/office/2006/documentManagement/types"/>
    <ds:schemaRef ds:uri="http://schemas.openxmlformats.org/package/2006/metadata/core-properties"/>
    <ds:schemaRef ds:uri="ddfcc2a7-0d36-4cdb-8953-a63d65f5da63"/>
    <ds:schemaRef ds:uri="d2ddb2d8-334c-4cf0-89f2-0692dfbacd46"/>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DBC61AF-0A24-4876-96AB-4E3D2F1AC40D}">
  <ds:schemaRefs>
    <ds:schemaRef ds:uri="bd3115e7-f36e-407e-af39-f11c90dc5ad0"/>
    <ds:schemaRef ds:uri="d2ddb2d8-334c-4cf0-89f2-0692dfbacd46"/>
    <ds:schemaRef ds:uri="ddfcc2a7-0d36-4cdb-8953-a63d65f5da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3494</TotalTime>
  <Words>1397</Words>
  <Application>Microsoft Office PowerPoint</Application>
  <PresentationFormat>Grand écran</PresentationFormat>
  <Paragraphs>142</Paragraphs>
  <Slides>10</Slides>
  <Notes>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10</vt:i4>
      </vt:variant>
    </vt:vector>
  </HeadingPairs>
  <TitlesOfParts>
    <vt:vector size="22" baseType="lpstr">
      <vt:lpstr>Arial</vt:lpstr>
      <vt:lpstr>Calibri</vt:lpstr>
      <vt:lpstr>Calibri Light</vt:lpstr>
      <vt:lpstr>Gill Sans Nova</vt:lpstr>
      <vt:lpstr>Open Sans</vt:lpstr>
      <vt:lpstr>Open Sans Condensed</vt:lpstr>
      <vt:lpstr>OpenSans-Light</vt:lpstr>
      <vt:lpstr>OpenSans-Regular</vt:lpstr>
      <vt:lpstr>proxima-nova</vt:lpstr>
      <vt:lpstr>Roboto Slab</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Hirsch</dc:creator>
  <cp:lastModifiedBy>Chloé Bataille</cp:lastModifiedBy>
  <cp:revision>140</cp:revision>
  <dcterms:created xsi:type="dcterms:W3CDTF">2021-01-31T16:21:00Z</dcterms:created>
  <dcterms:modified xsi:type="dcterms:W3CDTF">2022-09-20T08:13:44Z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0x010100B2E0838C458DE4468E53CDA36A1C7216</vt:lpwstr>
  </property>
  <property fmtid="{D5CDD505-2E9C-101B-9397-08002B2CF9AE}" pid="3" name="Organizational Unit">
    <vt:lpwstr/>
  </property>
</Properties>
</file>